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5" r:id="rId10"/>
    <p:sldId id="274" r:id="rId11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37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1783" y="2235199"/>
            <a:ext cx="3252215" cy="46228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4402" y="2023"/>
            <a:ext cx="3512801" cy="34543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8439" y="5587"/>
            <a:ext cx="3438096" cy="32527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0863" y="1828025"/>
            <a:ext cx="1174750" cy="497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815" y="2233502"/>
            <a:ext cx="756158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ildmate.i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castmarketing@buildmate.i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Buildmate_Vtcline.mp4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Multicasting%20Hybrid%20beds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nal%20Gneral%20Concrete%20POD%20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hyperlink" Target="Battery%20Mold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45460" cy="6858000"/>
          </a:xfrm>
          <a:custGeom>
            <a:avLst/>
            <a:gdLst/>
            <a:ahLst/>
            <a:cxnLst/>
            <a:rect l="l" t="t" r="r" b="b"/>
            <a:pathLst>
              <a:path w="3045460" h="6858000">
                <a:moveTo>
                  <a:pt x="3044952" y="0"/>
                </a:moveTo>
                <a:lnTo>
                  <a:pt x="0" y="0"/>
                </a:lnTo>
                <a:lnTo>
                  <a:pt x="0" y="6858000"/>
                </a:lnTo>
                <a:lnTo>
                  <a:pt x="3044952" y="6858000"/>
                </a:lnTo>
                <a:lnTo>
                  <a:pt x="304495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4200" y="2112138"/>
            <a:ext cx="545719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sz="20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0000"/>
                </a:solidFill>
                <a:latin typeface="Calibri"/>
                <a:cs typeface="Calibri"/>
              </a:rPr>
              <a:t>ENGINEERED</a:t>
            </a:r>
            <a:r>
              <a:rPr sz="2000" b="1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-3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000" b="1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-35" dirty="0">
                <a:solidFill>
                  <a:srgbClr val="000000"/>
                </a:solidFill>
                <a:latin typeface="Calibri"/>
                <a:cs typeface="Calibri"/>
              </a:rPr>
              <a:t>EXCEL</a:t>
            </a:r>
            <a:r>
              <a:rPr sz="2000" b="1" i="1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b="1" i="1" spc="-70" dirty="0">
                <a:solidFill>
                  <a:srgbClr val="000000"/>
                </a:solidFill>
                <a:latin typeface="Calibri"/>
                <a:cs typeface="Calibri"/>
              </a:rPr>
              <a:t>TECHNOLOGY </a:t>
            </a:r>
            <a:r>
              <a:rPr sz="2000" b="1" i="1" spc="-3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000" b="1" i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-25" dirty="0">
                <a:solidFill>
                  <a:srgbClr val="000000"/>
                </a:solidFill>
                <a:latin typeface="Calibri"/>
                <a:cs typeface="Calibri"/>
              </a:rPr>
              <a:t>PERFORM</a:t>
            </a:r>
            <a:r>
              <a:rPr sz="2000" i="1" spc="-25" dirty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8248" y="2810268"/>
            <a:ext cx="5170931" cy="19110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85691" y="5255249"/>
            <a:ext cx="4114800" cy="12598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047115">
              <a:lnSpc>
                <a:spcPct val="100000"/>
              </a:lnSpc>
              <a:spcBef>
                <a:spcPts val="215"/>
              </a:spcBef>
            </a:pPr>
            <a:r>
              <a:rPr sz="1600" b="1" spc="-40" dirty="0">
                <a:latin typeface="Calibri"/>
                <a:cs typeface="Calibri"/>
              </a:rPr>
              <a:t>BU</a:t>
            </a:r>
            <a:r>
              <a:rPr sz="1600" b="1" spc="-50" dirty="0">
                <a:latin typeface="Calibri"/>
                <a:cs typeface="Calibri"/>
              </a:rPr>
              <a:t>I</a:t>
            </a:r>
            <a:r>
              <a:rPr sz="1600" b="1" spc="-45" dirty="0">
                <a:latin typeface="Calibri"/>
                <a:cs typeface="Calibri"/>
              </a:rPr>
              <a:t>L</a:t>
            </a:r>
            <a:r>
              <a:rPr sz="1600" b="1" spc="-40" dirty="0">
                <a:latin typeface="Calibri"/>
                <a:cs typeface="Calibri"/>
              </a:rPr>
              <a:t>D</a:t>
            </a:r>
            <a:r>
              <a:rPr sz="1600" b="1" spc="-45" dirty="0">
                <a:latin typeface="Calibri"/>
                <a:cs typeface="Calibri"/>
              </a:rPr>
              <a:t>M</a:t>
            </a:r>
            <a:r>
              <a:rPr sz="1600" b="1" spc="-160" dirty="0">
                <a:latin typeface="Calibri"/>
                <a:cs typeface="Calibri"/>
              </a:rPr>
              <a:t>A</a:t>
            </a:r>
            <a:r>
              <a:rPr sz="1600" b="1" spc="-40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0" dirty="0">
                <a:latin typeface="Calibri"/>
                <a:cs typeface="Calibri"/>
              </a:rPr>
              <a:t> </a:t>
            </a:r>
            <a:r>
              <a:rPr sz="1600" b="1" spc="-40" dirty="0">
                <a:latin typeface="Calibri"/>
                <a:cs typeface="Calibri"/>
              </a:rPr>
              <a:t>P</a:t>
            </a:r>
            <a:r>
              <a:rPr sz="1600" b="1" spc="-55" dirty="0">
                <a:latin typeface="Calibri"/>
                <a:cs typeface="Calibri"/>
              </a:rPr>
              <a:t>RO</a:t>
            </a:r>
            <a:r>
              <a:rPr sz="1600" b="1" spc="-45" dirty="0">
                <a:latin typeface="Calibri"/>
                <a:cs typeface="Calibri"/>
              </a:rPr>
              <a:t>J</a:t>
            </a:r>
            <a:r>
              <a:rPr sz="1600" b="1" spc="-65" dirty="0">
                <a:latin typeface="Calibri"/>
                <a:cs typeface="Calibri"/>
              </a:rPr>
              <a:t>E</a:t>
            </a:r>
            <a:r>
              <a:rPr sz="1600" b="1" spc="-35" dirty="0">
                <a:latin typeface="Calibri"/>
                <a:cs typeface="Calibri"/>
              </a:rPr>
              <a:t>C</a:t>
            </a:r>
            <a:r>
              <a:rPr sz="1600" b="1" spc="-5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S</a:t>
            </a:r>
            <a:r>
              <a:rPr sz="1600" b="1" spc="-100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P</a:t>
            </a:r>
            <a:r>
              <a:rPr sz="1600" b="1" spc="-40" dirty="0">
                <a:latin typeface="Calibri"/>
                <a:cs typeface="Calibri"/>
              </a:rPr>
              <a:t>V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00" dirty="0">
                <a:latin typeface="Calibri"/>
                <a:cs typeface="Calibri"/>
              </a:rPr>
              <a:t> </a:t>
            </a:r>
            <a:r>
              <a:rPr sz="1600" b="1" spc="-165" dirty="0">
                <a:latin typeface="Calibri"/>
                <a:cs typeface="Calibri"/>
              </a:rPr>
              <a:t>L</a:t>
            </a:r>
            <a:r>
              <a:rPr sz="1600" b="1" spc="-40" dirty="0">
                <a:latin typeface="Calibri"/>
                <a:cs typeface="Calibri"/>
              </a:rPr>
              <a:t>TD</a:t>
            </a:r>
            <a:endParaRPr sz="1600">
              <a:latin typeface="Calibri"/>
              <a:cs typeface="Calibri"/>
            </a:endParaRPr>
          </a:p>
          <a:p>
            <a:pPr marL="484505" marR="5080" indent="-472440">
              <a:lnSpc>
                <a:spcPct val="89000"/>
              </a:lnSpc>
              <a:spcBef>
                <a:spcPts val="310"/>
              </a:spcBef>
            </a:pPr>
            <a:r>
              <a:rPr sz="1500" spc="-30" dirty="0">
                <a:latin typeface="Calibri"/>
                <a:cs typeface="Calibri"/>
              </a:rPr>
              <a:t>SY </a:t>
            </a:r>
            <a:r>
              <a:rPr sz="1500" dirty="0">
                <a:latin typeface="Calibri"/>
                <a:cs typeface="Calibri"/>
              </a:rPr>
              <a:t>NO </a:t>
            </a:r>
            <a:r>
              <a:rPr sz="1500" spc="-5" dirty="0">
                <a:latin typeface="Calibri"/>
                <a:cs typeface="Calibri"/>
              </a:rPr>
              <a:t>60 61 62 </a:t>
            </a:r>
            <a:r>
              <a:rPr sz="1500" dirty="0">
                <a:latin typeface="Calibri"/>
                <a:cs typeface="Calibri"/>
              </a:rPr>
              <a:t>N H </a:t>
            </a:r>
            <a:r>
              <a:rPr sz="1500" spc="-50" dirty="0">
                <a:latin typeface="Calibri"/>
                <a:cs typeface="Calibri"/>
              </a:rPr>
              <a:t>7,GUNDLAPOCHAMPALLY </a:t>
            </a:r>
            <a:r>
              <a:rPr sz="1500" spc="-15" dirty="0">
                <a:latin typeface="Calibri"/>
                <a:cs typeface="Calibri"/>
              </a:rPr>
              <a:t>VILLAGE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MEDCHAL </a:t>
            </a:r>
            <a:r>
              <a:rPr sz="1500" spc="-15" dirty="0">
                <a:latin typeface="Calibri"/>
                <a:cs typeface="Calibri"/>
              </a:rPr>
              <a:t>MANDAL, </a:t>
            </a:r>
            <a:r>
              <a:rPr sz="1500" spc="-5" dirty="0">
                <a:latin typeface="Calibri"/>
                <a:cs typeface="Calibri"/>
              </a:rPr>
              <a:t>NH-7, Medchal </a:t>
            </a:r>
            <a:r>
              <a:rPr sz="1500" spc="-35" dirty="0">
                <a:latin typeface="Calibri"/>
                <a:cs typeface="Calibri"/>
              </a:rPr>
              <a:t>Road 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H</a:t>
            </a:r>
            <a:r>
              <a:rPr sz="1500" spc="-35" dirty="0">
                <a:latin typeface="Calibri"/>
                <a:cs typeface="Calibri"/>
              </a:rPr>
              <a:t>y</a:t>
            </a:r>
            <a:r>
              <a:rPr sz="1500" spc="-25" dirty="0">
                <a:latin typeface="Calibri"/>
                <a:cs typeface="Calibri"/>
              </a:rPr>
              <a:t>d</a:t>
            </a:r>
            <a:r>
              <a:rPr sz="1500" spc="-30" dirty="0">
                <a:latin typeface="Calibri"/>
                <a:cs typeface="Calibri"/>
              </a:rPr>
              <a:t>e</a:t>
            </a:r>
            <a:r>
              <a:rPr sz="1500" spc="-55" dirty="0">
                <a:latin typeface="Calibri"/>
                <a:cs typeface="Calibri"/>
              </a:rPr>
              <a:t>r</a:t>
            </a:r>
            <a:r>
              <a:rPr sz="1500" spc="-25" dirty="0">
                <a:latin typeface="Calibri"/>
                <a:cs typeface="Calibri"/>
              </a:rPr>
              <a:t>a</a:t>
            </a:r>
            <a:r>
              <a:rPr sz="1500" spc="-20" dirty="0">
                <a:latin typeface="Calibri"/>
                <a:cs typeface="Calibri"/>
              </a:rPr>
              <a:t>b</a:t>
            </a:r>
            <a:r>
              <a:rPr sz="1500" spc="-2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d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500014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180" dirty="0">
                <a:latin typeface="Calibri"/>
                <a:cs typeface="Calibri"/>
              </a:rPr>
              <a:t>T</a:t>
            </a:r>
            <a:r>
              <a:rPr sz="1500" spc="-55" dirty="0">
                <a:latin typeface="Calibri"/>
                <a:cs typeface="Calibri"/>
              </a:rPr>
              <a:t>e</a:t>
            </a:r>
            <a:r>
              <a:rPr sz="1500" spc="-45" dirty="0">
                <a:latin typeface="Calibri"/>
                <a:cs typeface="Calibri"/>
              </a:rPr>
              <a:t>l</a:t>
            </a:r>
            <a:r>
              <a:rPr sz="1500" spc="-50" dirty="0">
                <a:latin typeface="Calibri"/>
                <a:cs typeface="Calibri"/>
              </a:rPr>
              <a:t>a</a:t>
            </a:r>
            <a:r>
              <a:rPr sz="1500" spc="-45" dirty="0">
                <a:latin typeface="Calibri"/>
                <a:cs typeface="Calibri"/>
              </a:rPr>
              <a:t>n</a:t>
            </a:r>
            <a:r>
              <a:rPr sz="1500" spc="-75" dirty="0">
                <a:latin typeface="Calibri"/>
                <a:cs typeface="Calibri"/>
              </a:rPr>
              <a:t>g</a:t>
            </a:r>
            <a:r>
              <a:rPr sz="1500" spc="-50" dirty="0">
                <a:latin typeface="Calibri"/>
                <a:cs typeface="Calibri"/>
              </a:rPr>
              <a:t>a</a:t>
            </a:r>
            <a:r>
              <a:rPr sz="1500" spc="-45" dirty="0">
                <a:latin typeface="Calibri"/>
                <a:cs typeface="Calibri"/>
              </a:rPr>
              <a:t>n</a:t>
            </a:r>
            <a:r>
              <a:rPr sz="1500" spc="-50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-114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ndia</a:t>
            </a:r>
            <a:endParaRPr sz="1500">
              <a:latin typeface="Calibri"/>
              <a:cs typeface="Calibri"/>
            </a:endParaRPr>
          </a:p>
          <a:p>
            <a:pPr marL="1310640">
              <a:lnSpc>
                <a:spcPct val="100000"/>
              </a:lnSpc>
              <a:spcBef>
                <a:spcPts val="405"/>
              </a:spcBef>
            </a:pP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  <a:hlinkClick r:id="rId3"/>
              </a:rPr>
              <a:t>www.buildmate.in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939" y="4999994"/>
            <a:ext cx="2687320" cy="179832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MANINDER</a:t>
            </a:r>
            <a:r>
              <a:rPr sz="20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SINGH</a:t>
            </a:r>
            <a:endParaRPr sz="2000">
              <a:latin typeface="Calibri"/>
              <a:cs typeface="Calibri"/>
            </a:endParaRPr>
          </a:p>
          <a:p>
            <a:pPr marL="12700" marR="5080" indent="847090">
              <a:lnSpc>
                <a:spcPct val="105300"/>
              </a:lnSpc>
              <a:spcBef>
                <a:spcPts val="295"/>
              </a:spcBef>
            </a:pP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nes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2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600" b="1" i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i="1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i="1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i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i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)  </a:t>
            </a:r>
            <a:r>
              <a:rPr sz="1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Ema</a:t>
            </a:r>
            <a:r>
              <a:rPr sz="1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1800" b="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:  </a:t>
            </a:r>
            <a:r>
              <a:rPr sz="1600" b="0" u="sng" spc="-45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  <a:hlinkClick r:id="rId4"/>
              </a:rPr>
              <a:t>precastmarketing@buildmate.in </a:t>
            </a:r>
            <a:r>
              <a:rPr sz="16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u="sng" spc="-35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M</a:t>
            </a:r>
            <a:r>
              <a:rPr sz="1800" b="0" u="sng" spc="-30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o</a:t>
            </a:r>
            <a:r>
              <a:rPr sz="1800" b="0" u="sng" spc="-40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b</a:t>
            </a:r>
            <a:r>
              <a:rPr sz="1800" b="0" u="sng" spc="-25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i</a:t>
            </a:r>
            <a:r>
              <a:rPr sz="1800" b="0" u="sng" spc="-40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l</a:t>
            </a:r>
            <a:r>
              <a:rPr sz="1800" b="0" u="sng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e</a:t>
            </a:r>
            <a:r>
              <a:rPr sz="1800" b="0" u="sng" spc="-100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 </a:t>
            </a:r>
            <a:r>
              <a:rPr sz="1800" b="0" u="sng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: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0" u="sng" spc="-25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+9</a:t>
            </a:r>
            <a:r>
              <a:rPr sz="1800" b="0" u="sng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1</a:t>
            </a:r>
            <a:r>
              <a:rPr sz="1800" b="0" u="sng" spc="-85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 </a:t>
            </a:r>
            <a:r>
              <a:rPr sz="1800" b="0" u="sng" spc="-25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9560</a:t>
            </a:r>
            <a:r>
              <a:rPr sz="1800" b="0" u="sng" spc="-40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4</a:t>
            </a:r>
            <a:r>
              <a:rPr sz="1800" b="0" u="sng" spc="-25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5</a:t>
            </a:r>
            <a:r>
              <a:rPr sz="1800" b="0" u="sng" spc="-40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05</a:t>
            </a:r>
            <a:r>
              <a:rPr sz="1800" b="0" u="sng" spc="-25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3</a:t>
            </a:r>
            <a:r>
              <a:rPr sz="1800" b="0" u="sng" dirty="0">
                <a:solidFill>
                  <a:srgbClr val="FFFFFF"/>
                </a:solidFill>
                <a:uFill>
                  <a:solidFill>
                    <a:srgbClr val="0561C1"/>
                  </a:solidFill>
                </a:uFill>
                <a:latin typeface="Calibri Light"/>
                <a:cs typeface="Calibri Light"/>
              </a:rPr>
              <a:t>5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78C311-0D17-4FA4-A0A6-121614F99BD8}"/>
              </a:ext>
            </a:extLst>
          </p:cNvPr>
          <p:cNvSpPr txBox="1"/>
          <p:nvPr/>
        </p:nvSpPr>
        <p:spPr>
          <a:xfrm>
            <a:off x="876300" y="4038600"/>
            <a:ext cx="7620000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Initial capital Investment </a:t>
            </a:r>
          </a:p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Hollow Core Slab casting on Individual Molds of  Suitable Sizes</a:t>
            </a:r>
          </a:p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 to Increase Hollow core Capacity as per requirement in Phases</a:t>
            </a:r>
          </a:p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Reduces the number of Joints along with laying time and the crane lifts</a:t>
            </a:r>
          </a:p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Reinforcement meshes and connecting reinforcements loops</a:t>
            </a:r>
          </a:p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safe Handling of Hollow core elements at site with lifting rings</a:t>
            </a:r>
          </a:p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Suitable for construction  systems in various seismic zone areas </a:t>
            </a:r>
          </a:p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Shortened construction times with  the larger slab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1E91F-1902-4CCB-AF49-6B418B843121}"/>
              </a:ext>
            </a:extLst>
          </p:cNvPr>
          <p:cNvSpPr txBox="1"/>
          <p:nvPr/>
        </p:nvSpPr>
        <p:spPr>
          <a:xfrm>
            <a:off x="457200" y="539649"/>
            <a:ext cx="541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25" dirty="0">
                <a:solidFill>
                  <a:srgbClr val="0070C0"/>
                </a:solidFill>
                <a:latin typeface="Calibri"/>
                <a:cs typeface="Calibri"/>
              </a:rPr>
              <a:t>HOLLOW</a:t>
            </a:r>
            <a:r>
              <a:rPr lang="en-US" sz="18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1800" b="1" spc="-20" dirty="0">
                <a:solidFill>
                  <a:srgbClr val="0070C0"/>
                </a:solidFill>
                <a:latin typeface="Calibri"/>
                <a:cs typeface="Calibri"/>
              </a:rPr>
              <a:t>CORE</a:t>
            </a:r>
            <a:r>
              <a:rPr lang="en-US" sz="18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1800" b="1" spc="-20" dirty="0">
                <a:solidFill>
                  <a:srgbClr val="0070C0"/>
                </a:solidFill>
                <a:latin typeface="Calibri"/>
                <a:cs typeface="Calibri"/>
              </a:rPr>
              <a:t>INDIVIDUAL</a:t>
            </a:r>
            <a:r>
              <a:rPr lang="en-US" sz="1800" b="1" spc="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1800" b="1" spc="-45" dirty="0">
                <a:solidFill>
                  <a:srgbClr val="0070C0"/>
                </a:solidFill>
                <a:latin typeface="Calibri"/>
                <a:cs typeface="Calibri"/>
              </a:rPr>
              <a:t>TABLES PRODUCTION</a:t>
            </a:r>
            <a:endParaRPr lang="en-US" dirty="0"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81B395BD-FB62-41D0-812E-DFEF0017A31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5576" y="52232"/>
            <a:ext cx="1815083" cy="672083"/>
          </a:xfrm>
          <a:prstGeom prst="rect">
            <a:avLst/>
          </a:prstGeom>
        </p:spPr>
      </p:pic>
      <p:pic>
        <p:nvPicPr>
          <p:cNvPr id="7" name="object 16">
            <a:extLst>
              <a:ext uri="{FF2B5EF4-FFF2-40B4-BE49-F238E27FC236}">
                <a16:creationId xmlns:a16="http://schemas.microsoft.com/office/drawing/2014/main" id="{9B1160E8-1D29-4211-93A6-81300AA336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800" y="1828800"/>
            <a:ext cx="4191000" cy="2085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C96346-0E1A-4FAA-9707-F44A38E8A408}"/>
              </a:ext>
            </a:extLst>
          </p:cNvPr>
          <p:cNvSpPr txBox="1"/>
          <p:nvPr/>
        </p:nvSpPr>
        <p:spPr>
          <a:xfrm>
            <a:off x="699655" y="870466"/>
            <a:ext cx="7620000" cy="116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Evade heavy investment on Extruder/ Slip former setup.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Hollow-core slab element is produced on individual  Mold /Casting Table to the accurate shape &amp; geometry.  Element   size Width Up to 2.4 m to 3 m  and Length  12 to 14 m possible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85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755305"/>
            <a:ext cx="3721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Buildmate</a:t>
            </a:r>
            <a:r>
              <a:rPr sz="2800" b="1" u="heavy" spc="-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Project </a:t>
            </a:r>
            <a:r>
              <a:rPr sz="2800" b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Pvt </a:t>
            </a:r>
            <a:r>
              <a:rPr sz="2800" b="1" u="heavy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Ltd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19177" y="0"/>
            <a:ext cx="3025140" cy="6858000"/>
            <a:chOff x="6119177" y="0"/>
            <a:chExt cx="3025140" cy="6858000"/>
          </a:xfrm>
        </p:grpSpPr>
        <p:sp>
          <p:nvSpPr>
            <p:cNvPr id="5" name="object 5"/>
            <p:cNvSpPr/>
            <p:nvPr/>
          </p:nvSpPr>
          <p:spPr>
            <a:xfrm>
              <a:off x="7188708" y="0"/>
              <a:ext cx="1955800" cy="6858000"/>
            </a:xfrm>
            <a:custGeom>
              <a:avLst/>
              <a:gdLst/>
              <a:ahLst/>
              <a:cxnLst/>
              <a:rect l="l" t="t" r="r" b="b"/>
              <a:pathLst>
                <a:path w="1955800" h="6858000">
                  <a:moveTo>
                    <a:pt x="195529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955292" y="6858000"/>
                  </a:lnTo>
                  <a:lnTo>
                    <a:pt x="19552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0290" y="2370582"/>
              <a:ext cx="2120265" cy="2118360"/>
            </a:xfrm>
            <a:custGeom>
              <a:avLst/>
              <a:gdLst/>
              <a:ahLst/>
              <a:cxnLst/>
              <a:rect l="l" t="t" r="r" b="b"/>
              <a:pathLst>
                <a:path w="2120265" h="2118360">
                  <a:moveTo>
                    <a:pt x="1059942" y="0"/>
                  </a:moveTo>
                  <a:lnTo>
                    <a:pt x="1011423" y="1089"/>
                  </a:lnTo>
                  <a:lnTo>
                    <a:pt x="963465" y="4328"/>
                  </a:lnTo>
                  <a:lnTo>
                    <a:pt x="916113" y="9668"/>
                  </a:lnTo>
                  <a:lnTo>
                    <a:pt x="869415" y="17064"/>
                  </a:lnTo>
                  <a:lnTo>
                    <a:pt x="823417" y="26468"/>
                  </a:lnTo>
                  <a:lnTo>
                    <a:pt x="778166" y="37834"/>
                  </a:lnTo>
                  <a:lnTo>
                    <a:pt x="733708" y="51115"/>
                  </a:lnTo>
                  <a:lnTo>
                    <a:pt x="690092" y="66264"/>
                  </a:lnTo>
                  <a:lnTo>
                    <a:pt x="647363" y="83234"/>
                  </a:lnTo>
                  <a:lnTo>
                    <a:pt x="605567" y="101980"/>
                  </a:lnTo>
                  <a:lnTo>
                    <a:pt x="564753" y="122453"/>
                  </a:lnTo>
                  <a:lnTo>
                    <a:pt x="524967" y="144607"/>
                  </a:lnTo>
                  <a:lnTo>
                    <a:pt x="486255" y="168396"/>
                  </a:lnTo>
                  <a:lnTo>
                    <a:pt x="448664" y="193773"/>
                  </a:lnTo>
                  <a:lnTo>
                    <a:pt x="412241" y="220691"/>
                  </a:lnTo>
                  <a:lnTo>
                    <a:pt x="377033" y="249103"/>
                  </a:lnTo>
                  <a:lnTo>
                    <a:pt x="343086" y="278963"/>
                  </a:lnTo>
                  <a:lnTo>
                    <a:pt x="310448" y="310224"/>
                  </a:lnTo>
                  <a:lnTo>
                    <a:pt x="279165" y="342839"/>
                  </a:lnTo>
                  <a:lnTo>
                    <a:pt x="249283" y="376761"/>
                  </a:lnTo>
                  <a:lnTo>
                    <a:pt x="220851" y="411944"/>
                  </a:lnTo>
                  <a:lnTo>
                    <a:pt x="193913" y="448340"/>
                  </a:lnTo>
                  <a:lnTo>
                    <a:pt x="168518" y="485904"/>
                  </a:lnTo>
                  <a:lnTo>
                    <a:pt x="144712" y="524589"/>
                  </a:lnTo>
                  <a:lnTo>
                    <a:pt x="122541" y="564346"/>
                  </a:lnTo>
                  <a:lnTo>
                    <a:pt x="102053" y="605131"/>
                  </a:lnTo>
                  <a:lnTo>
                    <a:pt x="83294" y="646896"/>
                  </a:lnTo>
                  <a:lnTo>
                    <a:pt x="66312" y="689595"/>
                  </a:lnTo>
                  <a:lnTo>
                    <a:pt x="51152" y="733180"/>
                  </a:lnTo>
                  <a:lnTo>
                    <a:pt x="37861" y="777606"/>
                  </a:lnTo>
                  <a:lnTo>
                    <a:pt x="26487" y="822824"/>
                  </a:lnTo>
                  <a:lnTo>
                    <a:pt x="17076" y="868789"/>
                  </a:lnTo>
                  <a:lnTo>
                    <a:pt x="9675" y="915454"/>
                  </a:lnTo>
                  <a:lnTo>
                    <a:pt x="4331" y="962772"/>
                  </a:lnTo>
                  <a:lnTo>
                    <a:pt x="1090" y="1010696"/>
                  </a:lnTo>
                  <a:lnTo>
                    <a:pt x="0" y="1059180"/>
                  </a:lnTo>
                  <a:lnTo>
                    <a:pt x="1090" y="1107663"/>
                  </a:lnTo>
                  <a:lnTo>
                    <a:pt x="4331" y="1155587"/>
                  </a:lnTo>
                  <a:lnTo>
                    <a:pt x="9675" y="1202905"/>
                  </a:lnTo>
                  <a:lnTo>
                    <a:pt x="17076" y="1249570"/>
                  </a:lnTo>
                  <a:lnTo>
                    <a:pt x="26487" y="1295535"/>
                  </a:lnTo>
                  <a:lnTo>
                    <a:pt x="37861" y="1340753"/>
                  </a:lnTo>
                  <a:lnTo>
                    <a:pt x="51152" y="1385179"/>
                  </a:lnTo>
                  <a:lnTo>
                    <a:pt x="66312" y="1428764"/>
                  </a:lnTo>
                  <a:lnTo>
                    <a:pt x="83294" y="1471463"/>
                  </a:lnTo>
                  <a:lnTo>
                    <a:pt x="102053" y="1513228"/>
                  </a:lnTo>
                  <a:lnTo>
                    <a:pt x="122541" y="1554013"/>
                  </a:lnTo>
                  <a:lnTo>
                    <a:pt x="144712" y="1593770"/>
                  </a:lnTo>
                  <a:lnTo>
                    <a:pt x="168518" y="1632455"/>
                  </a:lnTo>
                  <a:lnTo>
                    <a:pt x="193913" y="1670019"/>
                  </a:lnTo>
                  <a:lnTo>
                    <a:pt x="220851" y="1706415"/>
                  </a:lnTo>
                  <a:lnTo>
                    <a:pt x="249283" y="1741598"/>
                  </a:lnTo>
                  <a:lnTo>
                    <a:pt x="279165" y="1775520"/>
                  </a:lnTo>
                  <a:lnTo>
                    <a:pt x="310448" y="1808135"/>
                  </a:lnTo>
                  <a:lnTo>
                    <a:pt x="343086" y="1839396"/>
                  </a:lnTo>
                  <a:lnTo>
                    <a:pt x="377033" y="1869256"/>
                  </a:lnTo>
                  <a:lnTo>
                    <a:pt x="412241" y="1897668"/>
                  </a:lnTo>
                  <a:lnTo>
                    <a:pt x="448664" y="1924586"/>
                  </a:lnTo>
                  <a:lnTo>
                    <a:pt x="486255" y="1949963"/>
                  </a:lnTo>
                  <a:lnTo>
                    <a:pt x="524967" y="1973752"/>
                  </a:lnTo>
                  <a:lnTo>
                    <a:pt x="564753" y="1995906"/>
                  </a:lnTo>
                  <a:lnTo>
                    <a:pt x="605567" y="2016379"/>
                  </a:lnTo>
                  <a:lnTo>
                    <a:pt x="647363" y="2035125"/>
                  </a:lnTo>
                  <a:lnTo>
                    <a:pt x="690092" y="2052095"/>
                  </a:lnTo>
                  <a:lnTo>
                    <a:pt x="733708" y="2067244"/>
                  </a:lnTo>
                  <a:lnTo>
                    <a:pt x="778166" y="2080525"/>
                  </a:lnTo>
                  <a:lnTo>
                    <a:pt x="823417" y="2091891"/>
                  </a:lnTo>
                  <a:lnTo>
                    <a:pt x="869415" y="2101295"/>
                  </a:lnTo>
                  <a:lnTo>
                    <a:pt x="916113" y="2108691"/>
                  </a:lnTo>
                  <a:lnTo>
                    <a:pt x="963465" y="2114031"/>
                  </a:lnTo>
                  <a:lnTo>
                    <a:pt x="1011423" y="2117270"/>
                  </a:lnTo>
                  <a:lnTo>
                    <a:pt x="1059942" y="2118360"/>
                  </a:lnTo>
                  <a:lnTo>
                    <a:pt x="1108460" y="2117270"/>
                  </a:lnTo>
                  <a:lnTo>
                    <a:pt x="1156418" y="2114031"/>
                  </a:lnTo>
                  <a:lnTo>
                    <a:pt x="1203770" y="2108691"/>
                  </a:lnTo>
                  <a:lnTo>
                    <a:pt x="1250468" y="2101295"/>
                  </a:lnTo>
                  <a:lnTo>
                    <a:pt x="1296466" y="2091891"/>
                  </a:lnTo>
                  <a:lnTo>
                    <a:pt x="1341717" y="2080525"/>
                  </a:lnTo>
                  <a:lnTo>
                    <a:pt x="1386175" y="2067244"/>
                  </a:lnTo>
                  <a:lnTo>
                    <a:pt x="1429791" y="2052095"/>
                  </a:lnTo>
                  <a:lnTo>
                    <a:pt x="1472520" y="2035125"/>
                  </a:lnTo>
                  <a:lnTo>
                    <a:pt x="1514316" y="2016379"/>
                  </a:lnTo>
                  <a:lnTo>
                    <a:pt x="1555130" y="1995906"/>
                  </a:lnTo>
                  <a:lnTo>
                    <a:pt x="1594916" y="1973752"/>
                  </a:lnTo>
                  <a:lnTo>
                    <a:pt x="1633628" y="1949963"/>
                  </a:lnTo>
                  <a:lnTo>
                    <a:pt x="1671219" y="1924586"/>
                  </a:lnTo>
                  <a:lnTo>
                    <a:pt x="1707642" y="1897668"/>
                  </a:lnTo>
                  <a:lnTo>
                    <a:pt x="1742850" y="1869256"/>
                  </a:lnTo>
                  <a:lnTo>
                    <a:pt x="1776797" y="1839396"/>
                  </a:lnTo>
                  <a:lnTo>
                    <a:pt x="1809435" y="1808135"/>
                  </a:lnTo>
                  <a:lnTo>
                    <a:pt x="1840718" y="1775520"/>
                  </a:lnTo>
                  <a:lnTo>
                    <a:pt x="1870600" y="1741598"/>
                  </a:lnTo>
                  <a:lnTo>
                    <a:pt x="1899032" y="1706415"/>
                  </a:lnTo>
                  <a:lnTo>
                    <a:pt x="1925970" y="1670019"/>
                  </a:lnTo>
                  <a:lnTo>
                    <a:pt x="1951365" y="1632455"/>
                  </a:lnTo>
                  <a:lnTo>
                    <a:pt x="1975171" y="1593770"/>
                  </a:lnTo>
                  <a:lnTo>
                    <a:pt x="1997342" y="1554013"/>
                  </a:lnTo>
                  <a:lnTo>
                    <a:pt x="2017830" y="1513228"/>
                  </a:lnTo>
                  <a:lnTo>
                    <a:pt x="2036589" y="1471463"/>
                  </a:lnTo>
                  <a:lnTo>
                    <a:pt x="2053571" y="1428764"/>
                  </a:lnTo>
                  <a:lnTo>
                    <a:pt x="2068731" y="1385179"/>
                  </a:lnTo>
                  <a:lnTo>
                    <a:pt x="2082022" y="1340753"/>
                  </a:lnTo>
                  <a:lnTo>
                    <a:pt x="2093396" y="1295535"/>
                  </a:lnTo>
                  <a:lnTo>
                    <a:pt x="2102807" y="1249570"/>
                  </a:lnTo>
                  <a:lnTo>
                    <a:pt x="2110208" y="1202905"/>
                  </a:lnTo>
                  <a:lnTo>
                    <a:pt x="2115552" y="1155587"/>
                  </a:lnTo>
                  <a:lnTo>
                    <a:pt x="2118793" y="1107663"/>
                  </a:lnTo>
                  <a:lnTo>
                    <a:pt x="2119884" y="1059180"/>
                  </a:lnTo>
                  <a:lnTo>
                    <a:pt x="2118793" y="1010696"/>
                  </a:lnTo>
                  <a:lnTo>
                    <a:pt x="2115552" y="962772"/>
                  </a:lnTo>
                  <a:lnTo>
                    <a:pt x="2110208" y="915454"/>
                  </a:lnTo>
                  <a:lnTo>
                    <a:pt x="2102807" y="868789"/>
                  </a:lnTo>
                  <a:lnTo>
                    <a:pt x="2093396" y="822824"/>
                  </a:lnTo>
                  <a:lnTo>
                    <a:pt x="2082022" y="777606"/>
                  </a:lnTo>
                  <a:lnTo>
                    <a:pt x="2068731" y="733180"/>
                  </a:lnTo>
                  <a:lnTo>
                    <a:pt x="2053571" y="689595"/>
                  </a:lnTo>
                  <a:lnTo>
                    <a:pt x="2036589" y="646896"/>
                  </a:lnTo>
                  <a:lnTo>
                    <a:pt x="2017830" y="605131"/>
                  </a:lnTo>
                  <a:lnTo>
                    <a:pt x="1997342" y="564346"/>
                  </a:lnTo>
                  <a:lnTo>
                    <a:pt x="1975171" y="524589"/>
                  </a:lnTo>
                  <a:lnTo>
                    <a:pt x="1951365" y="485904"/>
                  </a:lnTo>
                  <a:lnTo>
                    <a:pt x="1925970" y="448340"/>
                  </a:lnTo>
                  <a:lnTo>
                    <a:pt x="1899032" y="411944"/>
                  </a:lnTo>
                  <a:lnTo>
                    <a:pt x="1870600" y="376761"/>
                  </a:lnTo>
                  <a:lnTo>
                    <a:pt x="1840718" y="342839"/>
                  </a:lnTo>
                  <a:lnTo>
                    <a:pt x="1809435" y="310224"/>
                  </a:lnTo>
                  <a:lnTo>
                    <a:pt x="1776797" y="278963"/>
                  </a:lnTo>
                  <a:lnTo>
                    <a:pt x="1742850" y="249103"/>
                  </a:lnTo>
                  <a:lnTo>
                    <a:pt x="1707642" y="220691"/>
                  </a:lnTo>
                  <a:lnTo>
                    <a:pt x="1671219" y="193773"/>
                  </a:lnTo>
                  <a:lnTo>
                    <a:pt x="1633628" y="168396"/>
                  </a:lnTo>
                  <a:lnTo>
                    <a:pt x="1594916" y="144607"/>
                  </a:lnTo>
                  <a:lnTo>
                    <a:pt x="1555130" y="122453"/>
                  </a:lnTo>
                  <a:lnTo>
                    <a:pt x="1514316" y="101980"/>
                  </a:lnTo>
                  <a:lnTo>
                    <a:pt x="1472520" y="83234"/>
                  </a:lnTo>
                  <a:lnTo>
                    <a:pt x="1429791" y="66264"/>
                  </a:lnTo>
                  <a:lnTo>
                    <a:pt x="1386175" y="51115"/>
                  </a:lnTo>
                  <a:lnTo>
                    <a:pt x="1341717" y="37834"/>
                  </a:lnTo>
                  <a:lnTo>
                    <a:pt x="1296466" y="26468"/>
                  </a:lnTo>
                  <a:lnTo>
                    <a:pt x="1250468" y="17064"/>
                  </a:lnTo>
                  <a:lnTo>
                    <a:pt x="1203770" y="9668"/>
                  </a:lnTo>
                  <a:lnTo>
                    <a:pt x="1156418" y="4328"/>
                  </a:lnTo>
                  <a:lnTo>
                    <a:pt x="1108460" y="1089"/>
                  </a:lnTo>
                  <a:lnTo>
                    <a:pt x="1059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0290" y="2370582"/>
              <a:ext cx="2120265" cy="2118360"/>
            </a:xfrm>
            <a:custGeom>
              <a:avLst/>
              <a:gdLst/>
              <a:ahLst/>
              <a:cxnLst/>
              <a:rect l="l" t="t" r="r" b="b"/>
              <a:pathLst>
                <a:path w="2120265" h="2118360">
                  <a:moveTo>
                    <a:pt x="0" y="1059180"/>
                  </a:moveTo>
                  <a:lnTo>
                    <a:pt x="1090" y="1010696"/>
                  </a:lnTo>
                  <a:lnTo>
                    <a:pt x="4331" y="962772"/>
                  </a:lnTo>
                  <a:lnTo>
                    <a:pt x="9675" y="915454"/>
                  </a:lnTo>
                  <a:lnTo>
                    <a:pt x="17076" y="868789"/>
                  </a:lnTo>
                  <a:lnTo>
                    <a:pt x="26487" y="822824"/>
                  </a:lnTo>
                  <a:lnTo>
                    <a:pt x="37861" y="777606"/>
                  </a:lnTo>
                  <a:lnTo>
                    <a:pt x="51152" y="733180"/>
                  </a:lnTo>
                  <a:lnTo>
                    <a:pt x="66312" y="689595"/>
                  </a:lnTo>
                  <a:lnTo>
                    <a:pt x="83294" y="646896"/>
                  </a:lnTo>
                  <a:lnTo>
                    <a:pt x="102053" y="605131"/>
                  </a:lnTo>
                  <a:lnTo>
                    <a:pt x="122541" y="564346"/>
                  </a:lnTo>
                  <a:lnTo>
                    <a:pt x="144712" y="524589"/>
                  </a:lnTo>
                  <a:lnTo>
                    <a:pt x="168518" y="485904"/>
                  </a:lnTo>
                  <a:lnTo>
                    <a:pt x="193913" y="448340"/>
                  </a:lnTo>
                  <a:lnTo>
                    <a:pt x="220851" y="411944"/>
                  </a:lnTo>
                  <a:lnTo>
                    <a:pt x="249283" y="376761"/>
                  </a:lnTo>
                  <a:lnTo>
                    <a:pt x="279165" y="342839"/>
                  </a:lnTo>
                  <a:lnTo>
                    <a:pt x="310448" y="310224"/>
                  </a:lnTo>
                  <a:lnTo>
                    <a:pt x="343086" y="278963"/>
                  </a:lnTo>
                  <a:lnTo>
                    <a:pt x="377033" y="249103"/>
                  </a:lnTo>
                  <a:lnTo>
                    <a:pt x="412241" y="220691"/>
                  </a:lnTo>
                  <a:lnTo>
                    <a:pt x="448664" y="193773"/>
                  </a:lnTo>
                  <a:lnTo>
                    <a:pt x="486255" y="168396"/>
                  </a:lnTo>
                  <a:lnTo>
                    <a:pt x="524967" y="144607"/>
                  </a:lnTo>
                  <a:lnTo>
                    <a:pt x="564753" y="122453"/>
                  </a:lnTo>
                  <a:lnTo>
                    <a:pt x="605567" y="101980"/>
                  </a:lnTo>
                  <a:lnTo>
                    <a:pt x="647363" y="83234"/>
                  </a:lnTo>
                  <a:lnTo>
                    <a:pt x="690092" y="66264"/>
                  </a:lnTo>
                  <a:lnTo>
                    <a:pt x="733708" y="51115"/>
                  </a:lnTo>
                  <a:lnTo>
                    <a:pt x="778166" y="37834"/>
                  </a:lnTo>
                  <a:lnTo>
                    <a:pt x="823417" y="26468"/>
                  </a:lnTo>
                  <a:lnTo>
                    <a:pt x="869415" y="17064"/>
                  </a:lnTo>
                  <a:lnTo>
                    <a:pt x="916113" y="9668"/>
                  </a:lnTo>
                  <a:lnTo>
                    <a:pt x="963465" y="4328"/>
                  </a:lnTo>
                  <a:lnTo>
                    <a:pt x="1011423" y="1089"/>
                  </a:lnTo>
                  <a:lnTo>
                    <a:pt x="1059942" y="0"/>
                  </a:lnTo>
                  <a:lnTo>
                    <a:pt x="1108460" y="1089"/>
                  </a:lnTo>
                  <a:lnTo>
                    <a:pt x="1156418" y="4328"/>
                  </a:lnTo>
                  <a:lnTo>
                    <a:pt x="1203770" y="9668"/>
                  </a:lnTo>
                  <a:lnTo>
                    <a:pt x="1250468" y="17064"/>
                  </a:lnTo>
                  <a:lnTo>
                    <a:pt x="1296466" y="26468"/>
                  </a:lnTo>
                  <a:lnTo>
                    <a:pt x="1341717" y="37834"/>
                  </a:lnTo>
                  <a:lnTo>
                    <a:pt x="1386175" y="51115"/>
                  </a:lnTo>
                  <a:lnTo>
                    <a:pt x="1429791" y="66264"/>
                  </a:lnTo>
                  <a:lnTo>
                    <a:pt x="1472520" y="83234"/>
                  </a:lnTo>
                  <a:lnTo>
                    <a:pt x="1514316" y="101980"/>
                  </a:lnTo>
                  <a:lnTo>
                    <a:pt x="1555130" y="122453"/>
                  </a:lnTo>
                  <a:lnTo>
                    <a:pt x="1594916" y="144607"/>
                  </a:lnTo>
                  <a:lnTo>
                    <a:pt x="1633628" y="168396"/>
                  </a:lnTo>
                  <a:lnTo>
                    <a:pt x="1671219" y="193773"/>
                  </a:lnTo>
                  <a:lnTo>
                    <a:pt x="1707642" y="220691"/>
                  </a:lnTo>
                  <a:lnTo>
                    <a:pt x="1742850" y="249103"/>
                  </a:lnTo>
                  <a:lnTo>
                    <a:pt x="1776797" y="278963"/>
                  </a:lnTo>
                  <a:lnTo>
                    <a:pt x="1809435" y="310224"/>
                  </a:lnTo>
                  <a:lnTo>
                    <a:pt x="1840718" y="342839"/>
                  </a:lnTo>
                  <a:lnTo>
                    <a:pt x="1870600" y="376761"/>
                  </a:lnTo>
                  <a:lnTo>
                    <a:pt x="1899032" y="411944"/>
                  </a:lnTo>
                  <a:lnTo>
                    <a:pt x="1925970" y="448340"/>
                  </a:lnTo>
                  <a:lnTo>
                    <a:pt x="1951365" y="485904"/>
                  </a:lnTo>
                  <a:lnTo>
                    <a:pt x="1975171" y="524589"/>
                  </a:lnTo>
                  <a:lnTo>
                    <a:pt x="1997342" y="564346"/>
                  </a:lnTo>
                  <a:lnTo>
                    <a:pt x="2017830" y="605131"/>
                  </a:lnTo>
                  <a:lnTo>
                    <a:pt x="2036589" y="646896"/>
                  </a:lnTo>
                  <a:lnTo>
                    <a:pt x="2053571" y="689595"/>
                  </a:lnTo>
                  <a:lnTo>
                    <a:pt x="2068731" y="733180"/>
                  </a:lnTo>
                  <a:lnTo>
                    <a:pt x="2082022" y="777606"/>
                  </a:lnTo>
                  <a:lnTo>
                    <a:pt x="2093396" y="822824"/>
                  </a:lnTo>
                  <a:lnTo>
                    <a:pt x="2102807" y="868789"/>
                  </a:lnTo>
                  <a:lnTo>
                    <a:pt x="2110208" y="915454"/>
                  </a:lnTo>
                  <a:lnTo>
                    <a:pt x="2115552" y="962772"/>
                  </a:lnTo>
                  <a:lnTo>
                    <a:pt x="2118793" y="1010696"/>
                  </a:lnTo>
                  <a:lnTo>
                    <a:pt x="2119884" y="1059180"/>
                  </a:lnTo>
                  <a:lnTo>
                    <a:pt x="2118793" y="1107663"/>
                  </a:lnTo>
                  <a:lnTo>
                    <a:pt x="2115552" y="1155587"/>
                  </a:lnTo>
                  <a:lnTo>
                    <a:pt x="2110208" y="1202905"/>
                  </a:lnTo>
                  <a:lnTo>
                    <a:pt x="2102807" y="1249570"/>
                  </a:lnTo>
                  <a:lnTo>
                    <a:pt x="2093396" y="1295535"/>
                  </a:lnTo>
                  <a:lnTo>
                    <a:pt x="2082022" y="1340753"/>
                  </a:lnTo>
                  <a:lnTo>
                    <a:pt x="2068731" y="1385179"/>
                  </a:lnTo>
                  <a:lnTo>
                    <a:pt x="2053571" y="1428764"/>
                  </a:lnTo>
                  <a:lnTo>
                    <a:pt x="2036589" y="1471463"/>
                  </a:lnTo>
                  <a:lnTo>
                    <a:pt x="2017830" y="1513228"/>
                  </a:lnTo>
                  <a:lnTo>
                    <a:pt x="1997342" y="1554013"/>
                  </a:lnTo>
                  <a:lnTo>
                    <a:pt x="1975171" y="1593770"/>
                  </a:lnTo>
                  <a:lnTo>
                    <a:pt x="1951365" y="1632455"/>
                  </a:lnTo>
                  <a:lnTo>
                    <a:pt x="1925970" y="1670019"/>
                  </a:lnTo>
                  <a:lnTo>
                    <a:pt x="1899032" y="1706415"/>
                  </a:lnTo>
                  <a:lnTo>
                    <a:pt x="1870600" y="1741598"/>
                  </a:lnTo>
                  <a:lnTo>
                    <a:pt x="1840718" y="1775520"/>
                  </a:lnTo>
                  <a:lnTo>
                    <a:pt x="1809435" y="1808135"/>
                  </a:lnTo>
                  <a:lnTo>
                    <a:pt x="1776797" y="1839396"/>
                  </a:lnTo>
                  <a:lnTo>
                    <a:pt x="1742850" y="1869256"/>
                  </a:lnTo>
                  <a:lnTo>
                    <a:pt x="1707642" y="1897668"/>
                  </a:lnTo>
                  <a:lnTo>
                    <a:pt x="1671219" y="1924586"/>
                  </a:lnTo>
                  <a:lnTo>
                    <a:pt x="1633628" y="1949963"/>
                  </a:lnTo>
                  <a:lnTo>
                    <a:pt x="1594916" y="1973752"/>
                  </a:lnTo>
                  <a:lnTo>
                    <a:pt x="1555130" y="1995906"/>
                  </a:lnTo>
                  <a:lnTo>
                    <a:pt x="1514316" y="2016379"/>
                  </a:lnTo>
                  <a:lnTo>
                    <a:pt x="1472520" y="2035125"/>
                  </a:lnTo>
                  <a:lnTo>
                    <a:pt x="1429791" y="2052095"/>
                  </a:lnTo>
                  <a:lnTo>
                    <a:pt x="1386175" y="2067244"/>
                  </a:lnTo>
                  <a:lnTo>
                    <a:pt x="1341717" y="2080525"/>
                  </a:lnTo>
                  <a:lnTo>
                    <a:pt x="1296466" y="2091891"/>
                  </a:lnTo>
                  <a:lnTo>
                    <a:pt x="1250468" y="2101295"/>
                  </a:lnTo>
                  <a:lnTo>
                    <a:pt x="1203770" y="2108691"/>
                  </a:lnTo>
                  <a:lnTo>
                    <a:pt x="1156418" y="2114031"/>
                  </a:lnTo>
                  <a:lnTo>
                    <a:pt x="1108460" y="2117270"/>
                  </a:lnTo>
                  <a:lnTo>
                    <a:pt x="1059942" y="2118360"/>
                  </a:lnTo>
                  <a:lnTo>
                    <a:pt x="1011423" y="2117270"/>
                  </a:lnTo>
                  <a:lnTo>
                    <a:pt x="963465" y="2114031"/>
                  </a:lnTo>
                  <a:lnTo>
                    <a:pt x="916113" y="2108691"/>
                  </a:lnTo>
                  <a:lnTo>
                    <a:pt x="869415" y="2101295"/>
                  </a:lnTo>
                  <a:lnTo>
                    <a:pt x="823417" y="2091891"/>
                  </a:lnTo>
                  <a:lnTo>
                    <a:pt x="778166" y="2080525"/>
                  </a:lnTo>
                  <a:lnTo>
                    <a:pt x="733708" y="2067244"/>
                  </a:lnTo>
                  <a:lnTo>
                    <a:pt x="690092" y="2052095"/>
                  </a:lnTo>
                  <a:lnTo>
                    <a:pt x="647363" y="2035125"/>
                  </a:lnTo>
                  <a:lnTo>
                    <a:pt x="605567" y="2016379"/>
                  </a:lnTo>
                  <a:lnTo>
                    <a:pt x="564753" y="1995906"/>
                  </a:lnTo>
                  <a:lnTo>
                    <a:pt x="524967" y="1973752"/>
                  </a:lnTo>
                  <a:lnTo>
                    <a:pt x="486255" y="1949963"/>
                  </a:lnTo>
                  <a:lnTo>
                    <a:pt x="448664" y="1924586"/>
                  </a:lnTo>
                  <a:lnTo>
                    <a:pt x="412241" y="1897668"/>
                  </a:lnTo>
                  <a:lnTo>
                    <a:pt x="377033" y="1869256"/>
                  </a:lnTo>
                  <a:lnTo>
                    <a:pt x="343086" y="1839396"/>
                  </a:lnTo>
                  <a:lnTo>
                    <a:pt x="310448" y="1808135"/>
                  </a:lnTo>
                  <a:lnTo>
                    <a:pt x="279165" y="1775520"/>
                  </a:lnTo>
                  <a:lnTo>
                    <a:pt x="249283" y="1741598"/>
                  </a:lnTo>
                  <a:lnTo>
                    <a:pt x="220851" y="1706415"/>
                  </a:lnTo>
                  <a:lnTo>
                    <a:pt x="193913" y="1670019"/>
                  </a:lnTo>
                  <a:lnTo>
                    <a:pt x="168518" y="1632455"/>
                  </a:lnTo>
                  <a:lnTo>
                    <a:pt x="144712" y="1593770"/>
                  </a:lnTo>
                  <a:lnTo>
                    <a:pt x="122541" y="1554013"/>
                  </a:lnTo>
                  <a:lnTo>
                    <a:pt x="102053" y="1513228"/>
                  </a:lnTo>
                  <a:lnTo>
                    <a:pt x="83294" y="1471463"/>
                  </a:lnTo>
                  <a:lnTo>
                    <a:pt x="66312" y="1428764"/>
                  </a:lnTo>
                  <a:lnTo>
                    <a:pt x="51152" y="1385179"/>
                  </a:lnTo>
                  <a:lnTo>
                    <a:pt x="37861" y="1340753"/>
                  </a:lnTo>
                  <a:lnTo>
                    <a:pt x="26487" y="1295535"/>
                  </a:lnTo>
                  <a:lnTo>
                    <a:pt x="17076" y="1249570"/>
                  </a:lnTo>
                  <a:lnTo>
                    <a:pt x="9675" y="1202905"/>
                  </a:lnTo>
                  <a:lnTo>
                    <a:pt x="4331" y="1155587"/>
                  </a:lnTo>
                  <a:lnTo>
                    <a:pt x="1090" y="1107663"/>
                  </a:lnTo>
                  <a:lnTo>
                    <a:pt x="0" y="1059180"/>
                  </a:lnTo>
                  <a:close/>
                </a:path>
              </a:pathLst>
            </a:custGeom>
            <a:ln w="22225">
              <a:solidFill>
                <a:srgbClr val="E90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00" y="3124200"/>
              <a:ext cx="1904987" cy="583691"/>
            </a:xfrm>
            <a:prstGeom prst="rect">
              <a:avLst/>
            </a:prstGeom>
          </p:spPr>
        </p:pic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C3AE413C-B11A-4342-9876-D4ADEBFCE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A picture containing building, indoor, ceiling, area&#10;&#10;Description automatically generated">
            <a:extLst>
              <a:ext uri="{FF2B5EF4-FFF2-40B4-BE49-F238E27FC236}">
                <a16:creationId xmlns:a16="http://schemas.microsoft.com/office/drawing/2014/main" id="{DA003806-8306-4B21-81C1-A3F2FC065B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/>
          <a:stretch/>
        </p:blipFill>
        <p:spPr>
          <a:xfrm>
            <a:off x="4344072" y="4488942"/>
            <a:ext cx="2813469" cy="243332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A7A384C9-6556-43C9-9005-5412B0DF8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31" y="1447800"/>
            <a:ext cx="539251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1991, Unrelenting adherence to our values, the core of which are Quality, Integrity, and Innovative Approach. Fabrication Unit in Hyderabad, INDIA.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Manufacturing Unit is in Hyderabad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factory spreads up in 2,85,000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sq.ft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area 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present workshop in 100,000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Sft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well equipped with EOT cranes, stores and reasonably good office along with all the need-based equipment like Profile cutting machine, welding machined, drilling equipment, lathe machine and milling machines are available in place to carry out smooth manufacturing activities.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138121-2DBE-4C1F-B7EA-1AF1A63E7733}"/>
              </a:ext>
            </a:extLst>
          </p:cNvPr>
          <p:cNvSpPr txBox="1"/>
          <p:nvPr/>
        </p:nvSpPr>
        <p:spPr>
          <a:xfrm>
            <a:off x="435224" y="4545851"/>
            <a:ext cx="3460252" cy="1533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heavy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PRESENCE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2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BUILDMATE production accounts for its prestigious clients are situated in INDIA and Saudi Arabia, Middle East, Bhutan, Asian Countries and East Africa.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94860" cy="6858000"/>
          </a:xfrm>
          <a:custGeom>
            <a:avLst/>
            <a:gdLst/>
            <a:ahLst/>
            <a:cxnLst/>
            <a:rect l="l" t="t" r="r" b="b"/>
            <a:pathLst>
              <a:path w="4594860" h="6858000">
                <a:moveTo>
                  <a:pt x="3734892" y="0"/>
                </a:moveTo>
                <a:lnTo>
                  <a:pt x="0" y="0"/>
                </a:lnTo>
                <a:lnTo>
                  <a:pt x="0" y="6858000"/>
                </a:lnTo>
                <a:lnTo>
                  <a:pt x="3608666" y="6858000"/>
                </a:lnTo>
                <a:lnTo>
                  <a:pt x="4535601" y="3752456"/>
                </a:lnTo>
                <a:lnTo>
                  <a:pt x="4546351" y="3707783"/>
                </a:lnTo>
                <a:lnTo>
                  <a:pt x="4556025" y="3661229"/>
                </a:lnTo>
                <a:lnTo>
                  <a:pt x="4564624" y="3612991"/>
                </a:lnTo>
                <a:lnTo>
                  <a:pt x="4572149" y="3563268"/>
                </a:lnTo>
                <a:lnTo>
                  <a:pt x="4578598" y="3512259"/>
                </a:lnTo>
                <a:lnTo>
                  <a:pt x="4583973" y="3460159"/>
                </a:lnTo>
                <a:lnTo>
                  <a:pt x="4588272" y="3407169"/>
                </a:lnTo>
                <a:lnTo>
                  <a:pt x="4591497" y="3353486"/>
                </a:lnTo>
                <a:lnTo>
                  <a:pt x="4593647" y="3299307"/>
                </a:lnTo>
                <a:lnTo>
                  <a:pt x="4594722" y="3244832"/>
                </a:lnTo>
                <a:lnTo>
                  <a:pt x="4594722" y="3190257"/>
                </a:lnTo>
                <a:lnTo>
                  <a:pt x="4593647" y="3135782"/>
                </a:lnTo>
                <a:lnTo>
                  <a:pt x="4591497" y="3081603"/>
                </a:lnTo>
                <a:lnTo>
                  <a:pt x="4588272" y="3027920"/>
                </a:lnTo>
                <a:lnTo>
                  <a:pt x="4583973" y="2974930"/>
                </a:lnTo>
                <a:lnTo>
                  <a:pt x="4578598" y="2922830"/>
                </a:lnTo>
                <a:lnTo>
                  <a:pt x="4572149" y="2871821"/>
                </a:lnTo>
                <a:lnTo>
                  <a:pt x="4564624" y="2822098"/>
                </a:lnTo>
                <a:lnTo>
                  <a:pt x="4556025" y="2773860"/>
                </a:lnTo>
                <a:lnTo>
                  <a:pt x="4546351" y="2727306"/>
                </a:lnTo>
                <a:lnTo>
                  <a:pt x="4535601" y="2682633"/>
                </a:lnTo>
                <a:lnTo>
                  <a:pt x="3734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0991" y="1843336"/>
            <a:ext cx="26587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-635">
              <a:lnSpc>
                <a:spcPts val="3890"/>
              </a:lnSpc>
              <a:spcBef>
                <a:spcPts val="585"/>
              </a:spcBef>
            </a:pPr>
            <a:r>
              <a:rPr sz="3600" b="1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="1" spc="-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b="1" spc="-8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600" b="1" spc="-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="1" spc="-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0695" y="626554"/>
            <a:ext cx="2738755" cy="2912110"/>
            <a:chOff x="190695" y="626554"/>
            <a:chExt cx="2738755" cy="2912110"/>
          </a:xfrm>
        </p:grpSpPr>
        <p:sp>
          <p:nvSpPr>
            <p:cNvPr id="5" name="object 5"/>
            <p:cNvSpPr/>
            <p:nvPr/>
          </p:nvSpPr>
          <p:spPr>
            <a:xfrm>
              <a:off x="482274" y="892301"/>
              <a:ext cx="503555" cy="596265"/>
            </a:xfrm>
            <a:custGeom>
              <a:avLst/>
              <a:gdLst/>
              <a:ahLst/>
              <a:cxnLst/>
              <a:rect l="l" t="t" r="r" b="b"/>
              <a:pathLst>
                <a:path w="503555" h="596265">
                  <a:moveTo>
                    <a:pt x="143570" y="595884"/>
                  </a:moveTo>
                  <a:lnTo>
                    <a:pt x="112633" y="572630"/>
                  </a:lnTo>
                  <a:lnTo>
                    <a:pt x="4352" y="322046"/>
                  </a:lnTo>
                  <a:lnTo>
                    <a:pt x="0" y="297940"/>
                  </a:lnTo>
                  <a:lnTo>
                    <a:pt x="1088" y="285236"/>
                  </a:lnTo>
                  <a:lnTo>
                    <a:pt x="112633" y="23253"/>
                  </a:lnTo>
                  <a:lnTo>
                    <a:pt x="143570" y="0"/>
                  </a:lnTo>
                  <a:lnTo>
                    <a:pt x="360143" y="0"/>
                  </a:lnTo>
                  <a:lnTo>
                    <a:pt x="391080" y="23253"/>
                  </a:lnTo>
                  <a:lnTo>
                    <a:pt x="499360" y="273824"/>
                  </a:lnTo>
                  <a:lnTo>
                    <a:pt x="503227" y="297940"/>
                  </a:lnTo>
                  <a:lnTo>
                    <a:pt x="502261" y="310641"/>
                  </a:lnTo>
                  <a:lnTo>
                    <a:pt x="391080" y="572630"/>
                  </a:lnTo>
                  <a:lnTo>
                    <a:pt x="360143" y="595884"/>
                  </a:lnTo>
                  <a:lnTo>
                    <a:pt x="143570" y="595884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822" y="640841"/>
              <a:ext cx="410845" cy="485140"/>
            </a:xfrm>
            <a:custGeom>
              <a:avLst/>
              <a:gdLst/>
              <a:ahLst/>
              <a:cxnLst/>
              <a:rect l="l" t="t" r="r" b="b"/>
              <a:pathLst>
                <a:path w="410844" h="485140">
                  <a:moveTo>
                    <a:pt x="117192" y="484631"/>
                  </a:moveTo>
                  <a:lnTo>
                    <a:pt x="3552" y="261924"/>
                  </a:lnTo>
                  <a:lnTo>
                    <a:pt x="0" y="242315"/>
                  </a:lnTo>
                  <a:lnTo>
                    <a:pt x="888" y="231985"/>
                  </a:lnTo>
                  <a:lnTo>
                    <a:pt x="91944" y="18910"/>
                  </a:lnTo>
                  <a:lnTo>
                    <a:pt x="117192" y="0"/>
                  </a:lnTo>
                  <a:lnTo>
                    <a:pt x="293963" y="0"/>
                  </a:lnTo>
                  <a:lnTo>
                    <a:pt x="407616" y="222707"/>
                  </a:lnTo>
                  <a:lnTo>
                    <a:pt x="410768" y="242315"/>
                  </a:lnTo>
                  <a:lnTo>
                    <a:pt x="409980" y="252646"/>
                  </a:lnTo>
                  <a:lnTo>
                    <a:pt x="319224" y="465721"/>
                  </a:lnTo>
                  <a:lnTo>
                    <a:pt x="293963" y="484631"/>
                  </a:lnTo>
                  <a:lnTo>
                    <a:pt x="117192" y="484631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695" y="3517103"/>
              <a:ext cx="2738755" cy="21590"/>
            </a:xfrm>
            <a:custGeom>
              <a:avLst/>
              <a:gdLst/>
              <a:ahLst/>
              <a:cxnLst/>
              <a:rect l="l" t="t" r="r" b="b"/>
              <a:pathLst>
                <a:path w="2738755" h="21589">
                  <a:moveTo>
                    <a:pt x="2738628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2738628" y="21336"/>
                  </a:lnTo>
                  <a:lnTo>
                    <a:pt x="27386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7995" y="3292567"/>
            <a:ext cx="3079115" cy="306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ollo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g 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Indu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367665" marR="224154">
              <a:lnSpc>
                <a:spcPct val="96400"/>
              </a:lnSpc>
            </a:pPr>
            <a:r>
              <a:rPr sz="1900" b="1" spc="-20" dirty="0">
                <a:solidFill>
                  <a:srgbClr val="FFFF00"/>
                </a:solidFill>
                <a:latin typeface="Calibri"/>
                <a:cs typeface="Calibri"/>
              </a:rPr>
              <a:t>AAC </a:t>
            </a: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Plant Machinery </a:t>
            </a:r>
            <a:r>
              <a:rPr sz="19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FFFF00"/>
                </a:solidFill>
                <a:latin typeface="Calibri"/>
                <a:cs typeface="Calibri"/>
              </a:rPr>
              <a:t>Precast </a:t>
            </a: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Machinery </a:t>
            </a:r>
            <a:r>
              <a:rPr sz="19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00"/>
                </a:solidFill>
                <a:latin typeface="Calibri"/>
                <a:cs typeface="Calibri"/>
              </a:rPr>
              <a:t>Batching</a:t>
            </a:r>
            <a:r>
              <a:rPr sz="1900" b="1" spc="-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Plants</a:t>
            </a:r>
            <a:r>
              <a:rPr sz="1900" b="1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&amp;</a:t>
            </a:r>
            <a:r>
              <a:rPr sz="19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00"/>
                </a:solidFill>
                <a:latin typeface="Calibri"/>
                <a:cs typeface="Calibri"/>
              </a:rPr>
              <a:t>Mixers </a:t>
            </a:r>
            <a:r>
              <a:rPr sz="1900" b="1" spc="-4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00"/>
                </a:solidFill>
                <a:latin typeface="Calibri"/>
                <a:cs typeface="Calibri"/>
              </a:rPr>
              <a:t>Stone </a:t>
            </a: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Crushing Plants </a:t>
            </a:r>
            <a:r>
              <a:rPr sz="1900" b="1" dirty="0">
                <a:solidFill>
                  <a:srgbClr val="FFFF00"/>
                </a:solidFill>
                <a:latin typeface="Calibri"/>
                <a:cs typeface="Calibri"/>
              </a:rPr>
              <a:t> Dry</a:t>
            </a:r>
            <a:r>
              <a:rPr sz="19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Mix</a:t>
            </a:r>
            <a:r>
              <a:rPr sz="19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00"/>
                </a:solidFill>
                <a:latin typeface="Calibri"/>
                <a:cs typeface="Calibri"/>
              </a:rPr>
              <a:t>Mortar</a:t>
            </a:r>
            <a:r>
              <a:rPr sz="19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Plants</a:t>
            </a:r>
            <a:endParaRPr sz="1900">
              <a:latin typeface="Calibri"/>
              <a:cs typeface="Calibri"/>
            </a:endParaRPr>
          </a:p>
          <a:p>
            <a:pPr marL="367665" marR="5080">
              <a:lnSpc>
                <a:spcPts val="2200"/>
              </a:lnSpc>
              <a:spcBef>
                <a:spcPts val="70"/>
              </a:spcBef>
            </a:pPr>
            <a:r>
              <a:rPr sz="1900" b="1" spc="-10" dirty="0">
                <a:solidFill>
                  <a:srgbClr val="FFFF00"/>
                </a:solidFill>
                <a:latin typeface="Calibri"/>
                <a:cs typeface="Calibri"/>
              </a:rPr>
              <a:t>Concrete</a:t>
            </a:r>
            <a:r>
              <a:rPr sz="1900" b="1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Brick</a:t>
            </a:r>
            <a:r>
              <a:rPr sz="1900" b="1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Block</a:t>
            </a:r>
            <a:r>
              <a:rPr sz="1900" b="1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Plants </a:t>
            </a:r>
            <a:r>
              <a:rPr sz="1900" b="1" spc="-4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00"/>
                </a:solidFill>
                <a:latin typeface="Calibri"/>
                <a:cs typeface="Calibri"/>
              </a:rPr>
              <a:t>Cranes</a:t>
            </a:r>
            <a:endParaRPr sz="1900">
              <a:latin typeface="Calibri"/>
              <a:cs typeface="Calibri"/>
            </a:endParaRPr>
          </a:p>
          <a:p>
            <a:pPr marL="367665">
              <a:lnSpc>
                <a:spcPts val="2095"/>
              </a:lnSpc>
            </a:pP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Sp</a:t>
            </a:r>
            <a:r>
              <a:rPr sz="1900" b="1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900" b="1" spc="-1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ial</a:t>
            </a:r>
            <a:r>
              <a:rPr sz="1900" b="1" spc="-9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3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900" b="1" spc="-5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900" b="1" spc="-30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900" b="1" spc="-35" dirty="0">
                <a:solidFill>
                  <a:srgbClr val="FFFF00"/>
                </a:solidFill>
                <a:latin typeface="Calibri"/>
                <a:cs typeface="Calibri"/>
              </a:rPr>
              <a:t>j</a:t>
            </a:r>
            <a:r>
              <a:rPr sz="1900" b="1" spc="-2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900" b="1" spc="-3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900" b="1" spc="-2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endParaRPr sz="1900">
              <a:latin typeface="Calibri"/>
              <a:cs typeface="Calibri"/>
            </a:endParaRPr>
          </a:p>
          <a:p>
            <a:pPr marL="367665">
              <a:lnSpc>
                <a:spcPts val="2245"/>
              </a:lnSpc>
            </a:pPr>
            <a:r>
              <a:rPr sz="1900" b="1" spc="-25" dirty="0">
                <a:solidFill>
                  <a:srgbClr val="FFFF00"/>
                </a:solidFill>
                <a:latin typeface="Calibri"/>
                <a:cs typeface="Calibri"/>
              </a:rPr>
              <a:t>Pre-Engineered</a:t>
            </a:r>
            <a:r>
              <a:rPr sz="1900" b="1" spc="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00"/>
                </a:solidFill>
                <a:latin typeface="Calibri"/>
                <a:cs typeface="Calibri"/>
              </a:rPr>
              <a:t>Buildings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8844" y="5234940"/>
            <a:ext cx="3627119" cy="134110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682858" y="853799"/>
            <a:ext cx="41592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75310" indent="-571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ur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at 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Economic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prices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Technology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qu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tt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800" b="1" spc="-25" dirty="0" err="1">
                <a:solidFill>
                  <a:srgbClr val="FF0000"/>
                </a:solidFill>
                <a:latin typeface="Calibri"/>
                <a:cs typeface="Calibri"/>
              </a:rPr>
              <a:t>Europen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E5955A-E7ED-4175-A21C-ACE703B1460A}"/>
              </a:ext>
            </a:extLst>
          </p:cNvPr>
          <p:cNvSpPr txBox="1"/>
          <p:nvPr/>
        </p:nvSpPr>
        <p:spPr>
          <a:xfrm>
            <a:off x="4919842" y="2209800"/>
            <a:ext cx="3690112" cy="2858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u="heavy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POINT SOLUTION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BUILDMATE being a turnkey contracting company is capable of providing a complete range of project services needed to conceptualize, plan, design, engineer and construct the projects to meet the specific requirements of its clients. Apart from Precast Production machines &amp; Equipment,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Buildmate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fully support the customer with In-house built ancillary equipment and process.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5576" y="163068"/>
            <a:ext cx="1815083" cy="6720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43135" y="381835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78787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7284" y="2042160"/>
            <a:ext cx="4151629" cy="541020"/>
            <a:chOff x="367284" y="2042160"/>
            <a:chExt cx="4151629" cy="5410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4" y="2065020"/>
              <a:ext cx="4151375" cy="4450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928" y="2042160"/>
              <a:ext cx="3750563" cy="5410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576" y="2095500"/>
              <a:ext cx="4055363" cy="3413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42053" y="2144902"/>
            <a:ext cx="3486785" cy="2748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STANDARD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Precast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alibri"/>
              <a:cs typeface="Calibri"/>
            </a:endParaRPr>
          </a:p>
          <a:p>
            <a:pPr marL="306070" indent="-172720">
              <a:lnSpc>
                <a:spcPct val="100000"/>
              </a:lnSpc>
              <a:buFont typeface="Arial"/>
              <a:buChar char="•"/>
              <a:tabLst>
                <a:tab pos="306705" algn="l"/>
              </a:tabLst>
            </a:pPr>
            <a:r>
              <a:rPr sz="1550" b="1" spc="-4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550" b="1" spc="-1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550" b="1" spc="-15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550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550" b="1" spc="-35" dirty="0">
                <a:solidFill>
                  <a:srgbClr val="001F5F"/>
                </a:solidFill>
                <a:latin typeface="Calibri"/>
                <a:cs typeface="Calibri"/>
              </a:rPr>
              <a:t>IO</a:t>
            </a:r>
            <a:r>
              <a:rPr sz="1550" b="1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550" b="1" spc="-3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550" b="1" spc="-6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550" b="1" spc="-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55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55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550" b="1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550" b="1" spc="-5" dirty="0">
                <a:solidFill>
                  <a:srgbClr val="001F5F"/>
                </a:solidFill>
                <a:latin typeface="Calibri"/>
                <a:cs typeface="Calibri"/>
              </a:rPr>
              <a:t>S </a:t>
            </a:r>
            <a:r>
              <a:rPr sz="1550" b="1" spc="-2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550" b="1" spc="-12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550" b="1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550" b="1" spc="-15" dirty="0">
                <a:solidFill>
                  <a:srgbClr val="001F5F"/>
                </a:solidFill>
                <a:latin typeface="Calibri"/>
                <a:cs typeface="Calibri"/>
              </a:rPr>
              <a:t>LL</a:t>
            </a:r>
            <a:r>
              <a:rPr sz="155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550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550" b="1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550" b="1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550">
              <a:latin typeface="Calibri"/>
              <a:cs typeface="Calibri"/>
            </a:endParaRPr>
          </a:p>
          <a:p>
            <a:pPr marL="30607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06705" algn="l"/>
              </a:tabLst>
            </a:pPr>
            <a:r>
              <a:rPr sz="1550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550" b="1" spc="-3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550" b="1" spc="-13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550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550" b="1" spc="-3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550" b="1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550" b="1" spc="-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55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1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550" b="1" spc="-35" dirty="0">
                <a:solidFill>
                  <a:srgbClr val="001F5F"/>
                </a:solidFill>
                <a:latin typeface="Calibri"/>
                <a:cs typeface="Calibri"/>
              </a:rPr>
              <a:t>AB</a:t>
            </a:r>
            <a:r>
              <a:rPr sz="1550" b="1" spc="-2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550" b="1" spc="-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55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1550">
              <a:latin typeface="Calibri"/>
              <a:cs typeface="Calibri"/>
            </a:endParaRPr>
          </a:p>
          <a:p>
            <a:pPr marL="306070" indent="-17272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06705" algn="l"/>
              </a:tabLst>
            </a:pPr>
            <a:r>
              <a:rPr sz="1550" b="1" spc="-45" dirty="0">
                <a:solidFill>
                  <a:srgbClr val="001F5F"/>
                </a:solidFill>
                <a:latin typeface="Calibri"/>
                <a:cs typeface="Calibri"/>
              </a:rPr>
              <a:t>BATTERY</a:t>
            </a:r>
            <a:r>
              <a:rPr sz="155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15" dirty="0">
                <a:solidFill>
                  <a:srgbClr val="001F5F"/>
                </a:solidFill>
                <a:latin typeface="Calibri"/>
                <a:cs typeface="Calibri"/>
              </a:rPr>
              <a:t>MOLD</a:t>
            </a:r>
            <a:endParaRPr sz="1550">
              <a:latin typeface="Calibri"/>
              <a:cs typeface="Calibri"/>
            </a:endParaRPr>
          </a:p>
          <a:p>
            <a:pPr marL="30607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06705" algn="l"/>
              </a:tabLst>
            </a:pPr>
            <a:r>
              <a:rPr sz="1550" b="1" spc="-15" dirty="0">
                <a:solidFill>
                  <a:srgbClr val="001F5F"/>
                </a:solidFill>
                <a:latin typeface="Calibri"/>
                <a:cs typeface="Calibri"/>
              </a:rPr>
              <a:t>MOLDS</a:t>
            </a:r>
            <a:r>
              <a:rPr sz="1550" b="1" spc="-20" dirty="0">
                <a:solidFill>
                  <a:srgbClr val="001F5F"/>
                </a:solidFill>
                <a:latin typeface="Calibri"/>
                <a:cs typeface="Calibri"/>
              </a:rPr>
              <a:t> FOR</a:t>
            </a:r>
            <a:r>
              <a:rPr sz="155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20" dirty="0">
                <a:solidFill>
                  <a:srgbClr val="001F5F"/>
                </a:solidFill>
                <a:latin typeface="Calibri"/>
                <a:cs typeface="Calibri"/>
              </a:rPr>
              <a:t>COLUMNS</a:t>
            </a:r>
            <a:r>
              <a:rPr sz="155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55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20" dirty="0">
                <a:solidFill>
                  <a:srgbClr val="001F5F"/>
                </a:solidFill>
                <a:latin typeface="Calibri"/>
                <a:cs typeface="Calibri"/>
              </a:rPr>
              <a:t>BEAMS</a:t>
            </a:r>
            <a:endParaRPr sz="1550">
              <a:latin typeface="Calibri"/>
              <a:cs typeface="Calibri"/>
            </a:endParaRPr>
          </a:p>
          <a:p>
            <a:pPr marL="30607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06705" algn="l"/>
              </a:tabLst>
            </a:pPr>
            <a:r>
              <a:rPr sz="1550" b="1" spc="-5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55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55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15" dirty="0">
                <a:solidFill>
                  <a:srgbClr val="001F5F"/>
                </a:solidFill>
                <a:latin typeface="Calibri"/>
                <a:cs typeface="Calibri"/>
              </a:rPr>
              <a:t>MOLDS</a:t>
            </a:r>
            <a:r>
              <a:rPr sz="1550" b="1" spc="-5" dirty="0">
                <a:solidFill>
                  <a:srgbClr val="001F5F"/>
                </a:solidFill>
                <a:latin typeface="Calibri"/>
                <a:cs typeface="Calibri"/>
              </a:rPr>
              <a:t> (</a:t>
            </a:r>
            <a:r>
              <a:rPr sz="155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20" dirty="0">
                <a:solidFill>
                  <a:srgbClr val="001F5F"/>
                </a:solidFill>
                <a:latin typeface="Calibri"/>
                <a:cs typeface="Calibri"/>
              </a:rPr>
              <a:t>Bathroom/</a:t>
            </a:r>
            <a:r>
              <a:rPr sz="155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20" dirty="0">
                <a:solidFill>
                  <a:srgbClr val="001F5F"/>
                </a:solidFill>
                <a:latin typeface="Calibri"/>
                <a:cs typeface="Calibri"/>
              </a:rPr>
              <a:t>Kitchen</a:t>
            </a:r>
            <a:r>
              <a:rPr sz="155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15" dirty="0">
                <a:solidFill>
                  <a:srgbClr val="001F5F"/>
                </a:solidFill>
                <a:latin typeface="Calibri"/>
                <a:cs typeface="Calibri"/>
              </a:rPr>
              <a:t>PODS)</a:t>
            </a:r>
            <a:endParaRPr sz="1550">
              <a:latin typeface="Calibri"/>
              <a:cs typeface="Calibri"/>
            </a:endParaRPr>
          </a:p>
          <a:p>
            <a:pPr marL="306070" indent="-17272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06705" algn="l"/>
              </a:tabLst>
            </a:pPr>
            <a:r>
              <a:rPr sz="1550" b="1" spc="-15" dirty="0">
                <a:solidFill>
                  <a:srgbClr val="001F5F"/>
                </a:solidFill>
                <a:latin typeface="Calibri"/>
                <a:cs typeface="Calibri"/>
              </a:rPr>
              <a:t>MOLDS</a:t>
            </a:r>
            <a:r>
              <a:rPr sz="1550" b="1" spc="-20" dirty="0">
                <a:solidFill>
                  <a:srgbClr val="001F5F"/>
                </a:solidFill>
                <a:latin typeface="Calibri"/>
                <a:cs typeface="Calibri"/>
              </a:rPr>
              <a:t> FOR</a:t>
            </a:r>
            <a:r>
              <a:rPr sz="15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45" dirty="0">
                <a:solidFill>
                  <a:srgbClr val="001F5F"/>
                </a:solidFill>
                <a:latin typeface="Calibri"/>
                <a:cs typeface="Calibri"/>
              </a:rPr>
              <a:t>STAIRCASE</a:t>
            </a:r>
            <a:endParaRPr sz="1550">
              <a:latin typeface="Calibri"/>
              <a:cs typeface="Calibri"/>
            </a:endParaRPr>
          </a:p>
          <a:p>
            <a:pPr marL="30607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06705" algn="l"/>
              </a:tabLst>
            </a:pPr>
            <a:r>
              <a:rPr sz="1550" b="1" spc="-25" dirty="0">
                <a:solidFill>
                  <a:srgbClr val="001F5F"/>
                </a:solidFill>
                <a:latin typeface="Calibri"/>
                <a:cs typeface="Calibri"/>
              </a:rPr>
              <a:t>HOLLOW</a:t>
            </a:r>
            <a:r>
              <a:rPr sz="155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15" dirty="0">
                <a:solidFill>
                  <a:srgbClr val="001F5F"/>
                </a:solidFill>
                <a:latin typeface="Calibri"/>
                <a:cs typeface="Calibri"/>
              </a:rPr>
              <a:t>CORE</a:t>
            </a:r>
            <a:r>
              <a:rPr sz="1550" b="1" spc="-5" dirty="0">
                <a:solidFill>
                  <a:srgbClr val="001F5F"/>
                </a:solidFill>
                <a:latin typeface="Calibri"/>
                <a:cs typeface="Calibri"/>
              </a:rPr>
              <a:t> LINES-</a:t>
            </a:r>
            <a:r>
              <a:rPr sz="155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001F5F"/>
                </a:solidFill>
                <a:latin typeface="Calibri"/>
                <a:cs typeface="Calibri"/>
              </a:rPr>
              <a:t>EXTRUDER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6876" y="2477079"/>
            <a:ext cx="3007360" cy="272923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spc="-18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200" b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200" b="1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200" b="1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200" b="1" spc="-2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ANING</a:t>
            </a:r>
            <a:r>
              <a:rPr sz="12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INE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spc="-15" dirty="0">
                <a:solidFill>
                  <a:srgbClr val="001F5F"/>
                </a:solidFill>
                <a:latin typeface="Calibri"/>
                <a:cs typeface="Calibri"/>
              </a:rPr>
              <a:t>PLOTTING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 COMBINED</a:t>
            </a:r>
            <a:r>
              <a:rPr sz="1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MACHINE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CONCRETE</a:t>
            </a:r>
            <a:r>
              <a:rPr sz="12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SPREADING</a:t>
            </a:r>
            <a:r>
              <a:rPr sz="12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MACHINE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1200" b="1" spc="-8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200" b="1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2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SM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200" b="1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2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INE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TURNING</a:t>
            </a:r>
            <a:r>
              <a:rPr sz="12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MACHINE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spc="-114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200" b="1" spc="-30" dirty="0">
                <a:solidFill>
                  <a:srgbClr val="001F5F"/>
                </a:solidFill>
                <a:latin typeface="Calibri"/>
                <a:cs typeface="Calibri"/>
              </a:rPr>
              <a:t>LL</a:t>
            </a:r>
            <a:r>
              <a:rPr sz="1200" b="1" spc="-2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2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200" b="1" spc="-114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200" b="1" spc="-3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200" b="1" spc="-25" dirty="0">
                <a:solidFill>
                  <a:srgbClr val="001F5F"/>
                </a:solidFill>
                <a:latin typeface="Calibri"/>
                <a:cs typeface="Calibri"/>
              </a:rPr>
              <a:t>CK</a:t>
            </a: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200" b="1" spc="-2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INE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CURING</a:t>
            </a:r>
            <a:r>
              <a:rPr sz="1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CHAMBER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200" b="1" spc="-1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200" b="1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200" b="1" spc="-130" dirty="0">
                <a:solidFill>
                  <a:srgbClr val="001F5F"/>
                </a:solidFill>
                <a:latin typeface="Calibri"/>
                <a:cs typeface="Calibri"/>
              </a:rPr>
              <a:t>TA</a:t>
            </a:r>
            <a:r>
              <a:rPr sz="1200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200" b="1" spc="-35" dirty="0">
                <a:solidFill>
                  <a:srgbClr val="001F5F"/>
                </a:solidFill>
                <a:latin typeface="Calibri"/>
                <a:cs typeface="Calibri"/>
              </a:rPr>
              <a:t>IO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2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LD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ING</a:t>
            </a:r>
            <a:r>
              <a:rPr sz="1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200" b="1" spc="5" dirty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PM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ENT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200" b="1" spc="-1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r>
              <a:rPr sz="12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CA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RR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AG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13959" y="2033028"/>
            <a:ext cx="3808729" cy="541020"/>
            <a:chOff x="5013959" y="2033028"/>
            <a:chExt cx="3808729" cy="54102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3959" y="2055875"/>
              <a:ext cx="3808475" cy="4450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4264" y="2033028"/>
              <a:ext cx="3707879" cy="5410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64251" y="2086355"/>
              <a:ext cx="3712451" cy="34137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233141" y="2108073"/>
            <a:ext cx="3352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Machines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CAROUSEL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PRECAST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PLANT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40408" y="1096283"/>
            <a:ext cx="240459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lang="en-US" sz="2000" b="1" u="heavy" spc="-60" dirty="0">
                <a:uFill>
                  <a:solidFill>
                    <a:srgbClr val="000000"/>
                  </a:solidFill>
                </a:uFill>
              </a:rPr>
              <a:t>PRECAST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</a:rPr>
              <a:t>P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</a:rPr>
              <a:t>r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</a:rPr>
              <a:t>odu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</a:rPr>
              <a:t>c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</a:rPr>
              <a:t>t</a:t>
            </a:r>
            <a:r>
              <a:rPr sz="2000" b="1" u="heavy" spc="-1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</a:rPr>
              <a:t>R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</a:rPr>
              <a:t>a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</a:rPr>
              <a:t>n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</a:rPr>
              <a:t>g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</a:rPr>
              <a:t>e </a:t>
            </a:r>
            <a:r>
              <a:rPr sz="2000" b="1" dirty="0"/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</a:rPr>
              <a:t>&amp;</a:t>
            </a:r>
            <a:r>
              <a:rPr lang="en-US" sz="2000" b="1" u="heavy" spc="-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</a:rPr>
              <a:t>Description</a:t>
            </a:r>
            <a:endParaRPr sz="2000" b="1" dirty="0"/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6476" y="5210927"/>
            <a:ext cx="2542030" cy="170230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271272"/>
            <a:ext cx="1740408" cy="15118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27BB43D6-B1A6-43EE-BCCD-B9D270CD67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152400"/>
            <a:ext cx="2819399" cy="1353311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F249E36F-C03C-42FB-B296-23DC34781E4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5576" y="135359"/>
            <a:ext cx="1815083" cy="672083"/>
          </a:xfrm>
          <a:prstGeom prst="rect">
            <a:avLst/>
          </a:prstGeom>
        </p:spPr>
      </p:pic>
      <p:grpSp>
        <p:nvGrpSpPr>
          <p:cNvPr id="6" name="object 4">
            <a:extLst>
              <a:ext uri="{FF2B5EF4-FFF2-40B4-BE49-F238E27FC236}">
                <a16:creationId xmlns:a16="http://schemas.microsoft.com/office/drawing/2014/main" id="{0EE6B816-6B66-4090-A70D-9B993C3AB6E4}"/>
              </a:ext>
            </a:extLst>
          </p:cNvPr>
          <p:cNvGrpSpPr/>
          <p:nvPr/>
        </p:nvGrpSpPr>
        <p:grpSpPr>
          <a:xfrm>
            <a:off x="2514600" y="1536191"/>
            <a:ext cx="5655945" cy="1150620"/>
            <a:chOff x="2514600" y="1536191"/>
            <a:chExt cx="5655945" cy="1150620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6480D7E0-4280-47E7-8C10-F7923F33A2F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9651" y="1536191"/>
              <a:ext cx="5620511" cy="1101851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8A37FF5E-B39E-458A-9F13-05C00FDE352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600" y="1591056"/>
              <a:ext cx="5573267" cy="1095755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9E7505EC-E4D9-4E43-A013-69BEB62E9B0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5372" y="1571243"/>
              <a:ext cx="5527547" cy="1039367"/>
            </a:xfrm>
            <a:prstGeom prst="rect">
              <a:avLst/>
            </a:prstGeom>
          </p:spPr>
        </p:pic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A30F6546-2DC6-4FC5-8C09-FA9826393457}"/>
              </a:ext>
            </a:extLst>
          </p:cNvPr>
          <p:cNvSpPr txBox="1">
            <a:spLocks/>
          </p:cNvSpPr>
          <p:nvPr/>
        </p:nvSpPr>
        <p:spPr>
          <a:xfrm>
            <a:off x="3143928" y="1640982"/>
            <a:ext cx="4300855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100" b="0" i="0">
                <a:solidFill>
                  <a:srgbClr val="1F487C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5"/>
              </a:spcBef>
            </a:pPr>
            <a:r>
              <a:rPr lang="en-US" sz="2000" kern="0" spc="-40" dirty="0">
                <a:solidFill>
                  <a:srgbClr val="FFFFFF"/>
                </a:solidFill>
              </a:rPr>
              <a:t>BUILDMATE</a:t>
            </a:r>
            <a:r>
              <a:rPr lang="en-US" sz="2000" kern="0" spc="-35" dirty="0">
                <a:solidFill>
                  <a:srgbClr val="FFFFFF"/>
                </a:solidFill>
              </a:rPr>
              <a:t> </a:t>
            </a:r>
            <a:r>
              <a:rPr lang="en-US" sz="2000" kern="0" spc="-20" dirty="0">
                <a:solidFill>
                  <a:srgbClr val="FFFFFF"/>
                </a:solidFill>
              </a:rPr>
              <a:t>IMROVISED</a:t>
            </a:r>
            <a:r>
              <a:rPr lang="en-US" sz="2000" kern="0" spc="20" dirty="0">
                <a:solidFill>
                  <a:srgbClr val="FFFFFF"/>
                </a:solidFill>
              </a:rPr>
              <a:t> </a:t>
            </a:r>
            <a:r>
              <a:rPr lang="en-US" sz="2000" kern="0" spc="-5" dirty="0">
                <a:solidFill>
                  <a:srgbClr val="FFFFFF"/>
                </a:solidFill>
              </a:rPr>
              <a:t>SMART</a:t>
            </a:r>
            <a:endParaRPr lang="en-US" sz="2000" kern="0" dirty="0"/>
          </a:p>
          <a:p>
            <a:pPr algn="ctr"/>
            <a:r>
              <a:rPr lang="en-US" sz="2000" kern="0" spc="-20" dirty="0">
                <a:solidFill>
                  <a:srgbClr val="FFFFFF"/>
                </a:solidFill>
              </a:rPr>
              <a:t>Concrete Precast</a:t>
            </a:r>
            <a:r>
              <a:rPr lang="en-US" sz="2000" kern="0" spc="10" dirty="0">
                <a:solidFill>
                  <a:srgbClr val="FFFFFF"/>
                </a:solidFill>
              </a:rPr>
              <a:t> </a:t>
            </a:r>
            <a:r>
              <a:rPr lang="en-US" sz="2000" kern="0" spc="-15" dirty="0">
                <a:solidFill>
                  <a:srgbClr val="FFFFFF"/>
                </a:solidFill>
              </a:rPr>
              <a:t>Production</a:t>
            </a:r>
            <a:r>
              <a:rPr lang="en-US" sz="2000" kern="0" spc="-5" dirty="0">
                <a:solidFill>
                  <a:srgbClr val="FFFFFF"/>
                </a:solidFill>
              </a:rPr>
              <a:t> Solutions</a:t>
            </a:r>
            <a:r>
              <a:rPr lang="en-US" sz="2000" kern="0" spc="-45" dirty="0">
                <a:solidFill>
                  <a:srgbClr val="FFFFFF"/>
                </a:solidFill>
              </a:rPr>
              <a:t> </a:t>
            </a:r>
            <a:r>
              <a:rPr lang="en-US" sz="2000" kern="0" spc="-15" dirty="0">
                <a:solidFill>
                  <a:srgbClr val="FFFFFF"/>
                </a:solidFill>
              </a:rPr>
              <a:t>for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INDIAN</a:t>
            </a:r>
            <a:r>
              <a:rPr lang="en-US" sz="20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>
                <a:solidFill>
                  <a:schemeClr val="bg1"/>
                </a:solidFill>
                <a:latin typeface="Calibri"/>
                <a:cs typeface="Calibri"/>
              </a:rPr>
              <a:t>PRECAST</a:t>
            </a:r>
            <a:r>
              <a:rPr lang="en-US" sz="20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spc="-15" dirty="0">
                <a:solidFill>
                  <a:schemeClr val="bg1"/>
                </a:solidFill>
                <a:latin typeface="Calibri"/>
                <a:cs typeface="Calibri"/>
              </a:rPr>
              <a:t>Market</a:t>
            </a:r>
            <a:endParaRPr lang="en-US" sz="1600" b="1" spc="-5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en-US" sz="2000" kern="0"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07C7B922-DCF3-4C91-A8DD-4902D1EDE284}"/>
              </a:ext>
            </a:extLst>
          </p:cNvPr>
          <p:cNvSpPr/>
          <p:nvPr/>
        </p:nvSpPr>
        <p:spPr>
          <a:xfrm>
            <a:off x="1143000" y="1371600"/>
            <a:ext cx="1219200" cy="368935"/>
          </a:xfrm>
          <a:custGeom>
            <a:avLst/>
            <a:gdLst/>
            <a:ahLst/>
            <a:cxnLst/>
            <a:rect l="l" t="t" r="r" b="b"/>
            <a:pathLst>
              <a:path w="1219200" h="368935">
                <a:moveTo>
                  <a:pt x="1219200" y="0"/>
                </a:moveTo>
                <a:lnTo>
                  <a:pt x="0" y="0"/>
                </a:lnTo>
                <a:lnTo>
                  <a:pt x="0" y="368808"/>
                </a:lnTo>
                <a:lnTo>
                  <a:pt x="1219200" y="368808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1">
            <a:extLst>
              <a:ext uri="{FF2B5EF4-FFF2-40B4-BE49-F238E27FC236}">
                <a16:creationId xmlns:a16="http://schemas.microsoft.com/office/drawing/2014/main" id="{46EA81D1-DEBE-45BE-8CF7-13BE5CAC930B}"/>
              </a:ext>
            </a:extLst>
          </p:cNvPr>
          <p:cNvGrpSpPr/>
          <p:nvPr/>
        </p:nvGrpSpPr>
        <p:grpSpPr>
          <a:xfrm>
            <a:off x="69808" y="5733612"/>
            <a:ext cx="9071883" cy="1192552"/>
            <a:chOff x="69808" y="5622776"/>
            <a:chExt cx="9071883" cy="1192552"/>
          </a:xfrm>
        </p:grpSpPr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7EE535A9-0B54-48D3-BB06-804F1C57C8B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9198" y="5635255"/>
              <a:ext cx="1865325" cy="1109459"/>
            </a:xfrm>
            <a:prstGeom prst="rect">
              <a:avLst/>
            </a:prstGeom>
          </p:spPr>
        </p:pic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2A28F071-C860-428B-8EEE-3D38A730A4C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5103" y="5695188"/>
              <a:ext cx="1675244" cy="1053083"/>
            </a:xfrm>
            <a:prstGeom prst="rect">
              <a:avLst/>
            </a:prstGeom>
          </p:spPr>
        </p:pic>
        <p:pic>
          <p:nvPicPr>
            <p:cNvPr id="16" name="object 14">
              <a:extLst>
                <a:ext uri="{FF2B5EF4-FFF2-40B4-BE49-F238E27FC236}">
                  <a16:creationId xmlns:a16="http://schemas.microsoft.com/office/drawing/2014/main" id="{332AC5DE-01A5-47C1-8AEF-C6AA00DF6DB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808" y="5695188"/>
              <a:ext cx="1792830" cy="1120140"/>
            </a:xfrm>
            <a:prstGeom prst="rect">
              <a:avLst/>
            </a:prstGeom>
          </p:spPr>
        </p:pic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B0A88770-8AD7-454D-A292-B2005078DEA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2091" y="5653855"/>
              <a:ext cx="1799271" cy="1109472"/>
            </a:xfrm>
            <a:prstGeom prst="rect">
              <a:avLst/>
            </a:prstGeom>
          </p:spPr>
        </p:pic>
        <p:pic>
          <p:nvPicPr>
            <p:cNvPr id="18" name="object 16">
              <a:extLst>
                <a:ext uri="{FF2B5EF4-FFF2-40B4-BE49-F238E27FC236}">
                  <a16:creationId xmlns:a16="http://schemas.microsoft.com/office/drawing/2014/main" id="{FFD3125F-DDBC-40D1-AC14-B665A7410D5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54980" y="5622776"/>
              <a:ext cx="1886711" cy="1109472"/>
            </a:xfrm>
            <a:prstGeom prst="rect">
              <a:avLst/>
            </a:prstGeom>
          </p:spPr>
        </p:pic>
      </p:grpSp>
      <p:pic>
        <p:nvPicPr>
          <p:cNvPr id="19" name="object 2">
            <a:extLst>
              <a:ext uri="{FF2B5EF4-FFF2-40B4-BE49-F238E27FC236}">
                <a16:creationId xmlns:a16="http://schemas.microsoft.com/office/drawing/2014/main" id="{539687BE-EF74-4E6D-B8C5-EB01480BBE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96981"/>
            <a:ext cx="2819399" cy="135331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9930505-CB23-45B9-90B4-8F2F9C13F57E}"/>
              </a:ext>
            </a:extLst>
          </p:cNvPr>
          <p:cNvSpPr txBox="1"/>
          <p:nvPr/>
        </p:nvSpPr>
        <p:spPr>
          <a:xfrm>
            <a:off x="2335819" y="2932139"/>
            <a:ext cx="6477000" cy="2174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VTC (VIBRATE TILT CAR) LINE PRODUCTION MOLDS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MULTIPURPOSE HYBRID CASTING BEDS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D VOLUME MOLDS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PRODUCTION – SHUTTLE TYPE BATTERY MOLD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HOLLOW CORE INDIVIDUAL TABLES PRODUCTION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PRODUCTION – CAROUSAL PLANTS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36D2C-1468-448E-9CE3-0726F3BA2A92}"/>
              </a:ext>
            </a:extLst>
          </p:cNvPr>
          <p:cNvSpPr txBox="1"/>
          <p:nvPr/>
        </p:nvSpPr>
        <p:spPr>
          <a:xfrm>
            <a:off x="361950" y="688109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25" dirty="0">
                <a:solidFill>
                  <a:srgbClr val="0070C0"/>
                </a:solidFill>
                <a:latin typeface="Calibri"/>
                <a:cs typeface="Calibri"/>
                <a:hlinkClick r:id="rId2" action="ppaction://hlinkfile"/>
              </a:rPr>
              <a:t>VTC</a:t>
            </a:r>
            <a:r>
              <a:rPr lang="en-US" sz="1800" b="1" spc="-15" dirty="0">
                <a:solidFill>
                  <a:srgbClr val="0070C0"/>
                </a:solidFill>
                <a:latin typeface="Calibri"/>
                <a:cs typeface="Calibri"/>
                <a:hlinkClick r:id="rId2" action="ppaction://hlinkfile"/>
              </a:rPr>
              <a:t> </a:t>
            </a:r>
            <a:r>
              <a:rPr lang="en-US" sz="1800" b="1" spc="-40" dirty="0">
                <a:solidFill>
                  <a:srgbClr val="0070C0"/>
                </a:solidFill>
                <a:latin typeface="Calibri"/>
                <a:cs typeface="Calibri"/>
                <a:hlinkClick r:id="rId2" action="ppaction://hlinkfile"/>
              </a:rPr>
              <a:t>(VIBRATE</a:t>
            </a:r>
            <a:r>
              <a:rPr lang="en-US" sz="1800" b="1" spc="-15" dirty="0">
                <a:solidFill>
                  <a:srgbClr val="0070C0"/>
                </a:solidFill>
                <a:latin typeface="Calibri"/>
                <a:cs typeface="Calibri"/>
                <a:hlinkClick r:id="rId2" action="ppaction://hlinkfile"/>
              </a:rPr>
              <a:t> </a:t>
            </a:r>
            <a:r>
              <a:rPr lang="en-US" sz="1800" b="1" spc="-65" dirty="0">
                <a:solidFill>
                  <a:srgbClr val="0070C0"/>
                </a:solidFill>
                <a:latin typeface="Calibri"/>
                <a:cs typeface="Calibri"/>
                <a:hlinkClick r:id="rId2" action="ppaction://hlinkfile"/>
              </a:rPr>
              <a:t>TILT</a:t>
            </a:r>
            <a:r>
              <a:rPr lang="en-US" sz="1800" b="1" spc="-40" dirty="0">
                <a:solidFill>
                  <a:srgbClr val="0070C0"/>
                </a:solidFill>
                <a:latin typeface="Calibri"/>
                <a:cs typeface="Calibri"/>
                <a:hlinkClick r:id="rId2" action="ppaction://hlinkfile"/>
              </a:rPr>
              <a:t> </a:t>
            </a:r>
            <a:r>
              <a:rPr lang="en-US" sz="1800" b="1" spc="-5" dirty="0">
                <a:solidFill>
                  <a:srgbClr val="0070C0"/>
                </a:solidFill>
                <a:latin typeface="Calibri"/>
                <a:cs typeface="Calibri"/>
                <a:hlinkClick r:id="rId2" action="ppaction://hlinkfile"/>
              </a:rPr>
              <a:t>CAR)</a:t>
            </a:r>
            <a:r>
              <a:rPr lang="en-US" sz="1800" b="1" spc="25" dirty="0">
                <a:solidFill>
                  <a:srgbClr val="0070C0"/>
                </a:solidFill>
                <a:latin typeface="Calibri"/>
                <a:cs typeface="Calibri"/>
                <a:hlinkClick r:id="rId2" action="ppaction://hlinkfile"/>
              </a:rPr>
              <a:t> </a:t>
            </a:r>
            <a:r>
              <a:rPr lang="en-US" sz="1800" b="1" spc="-10" dirty="0">
                <a:solidFill>
                  <a:srgbClr val="0070C0"/>
                </a:solidFill>
                <a:latin typeface="Calibri"/>
                <a:cs typeface="Calibri"/>
                <a:hlinkClick r:id="rId2" action="ppaction://hlinkfile"/>
              </a:rPr>
              <a:t>LINE</a:t>
            </a:r>
            <a:r>
              <a:rPr lang="en-US" sz="1800" b="1" spc="-15" dirty="0">
                <a:solidFill>
                  <a:srgbClr val="0070C0"/>
                </a:solidFill>
                <a:latin typeface="Calibri"/>
                <a:cs typeface="Calibri"/>
                <a:hlinkClick r:id="rId2" action="ppaction://hlinkfile"/>
              </a:rPr>
              <a:t> </a:t>
            </a:r>
            <a:r>
              <a:rPr lang="en-US" sz="1800" b="1" spc="-20" dirty="0">
                <a:solidFill>
                  <a:srgbClr val="0070C0"/>
                </a:solidFill>
                <a:latin typeface="Calibri"/>
                <a:cs typeface="Calibri"/>
                <a:hlinkClick r:id="rId2" action="ppaction://hlinkfile"/>
              </a:rPr>
              <a:t>PRODUCTION </a:t>
            </a:r>
            <a:r>
              <a:rPr lang="en-US" sz="1800" b="1" spc="-5" dirty="0">
                <a:solidFill>
                  <a:srgbClr val="0070C0"/>
                </a:solidFill>
                <a:latin typeface="Calibri"/>
                <a:cs typeface="Calibri"/>
                <a:hlinkClick r:id="rId2" action="ppaction://hlinkfile"/>
              </a:rPr>
              <a:t>MOLDS</a:t>
            </a:r>
            <a:r>
              <a:rPr lang="en-US" sz="1800" b="1" spc="25" dirty="0">
                <a:solidFill>
                  <a:srgbClr val="0070C0"/>
                </a:solidFill>
                <a:latin typeface="Calibri"/>
                <a:cs typeface="Calibri"/>
                <a:hlinkClick r:id="rId2" action="ppaction://hlinkfile"/>
              </a:rPr>
              <a:t> </a:t>
            </a:r>
            <a:endParaRPr lang="en-US" dirty="0"/>
          </a:p>
        </p:txBody>
      </p:sp>
      <p:pic>
        <p:nvPicPr>
          <p:cNvPr id="20" name="object 14">
            <a:extLst>
              <a:ext uri="{FF2B5EF4-FFF2-40B4-BE49-F238E27FC236}">
                <a16:creationId xmlns:a16="http://schemas.microsoft.com/office/drawing/2014/main" id="{D1EA2192-C0A5-422A-892D-94B5EBDEBA3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1140569"/>
            <a:ext cx="5181600" cy="245468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A0BB383-A0BD-45FF-BB86-B7CA5EFF97B4}"/>
              </a:ext>
            </a:extLst>
          </p:cNvPr>
          <p:cNvSpPr txBox="1"/>
          <p:nvPr/>
        </p:nvSpPr>
        <p:spPr>
          <a:xfrm>
            <a:off x="361950" y="3680692"/>
            <a:ext cx="8420100" cy="2715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Single movable Tilting frame &amp; common Compacting system for all  Pallets to avoid individual requirement of Hydraulics cylinders, external vibrators etc. on each table</a:t>
            </a:r>
          </a:p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Economical Plant to produce concrete walls/slabs on the  same line, thus avoiding extra investment</a:t>
            </a:r>
          </a:p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Civil work on Factory shed &amp; foundations as  Rail system works as support</a:t>
            </a:r>
          </a:p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&amp; suitable for Moveable field factory with  Simple &amp; quick assembly &amp; disassembly</a:t>
            </a:r>
          </a:p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equipment designed to be useable in the next  Upgradation to a Pallet Circulation Plant</a:t>
            </a:r>
          </a:p>
          <a:p>
            <a:pPr marR="5080">
              <a:lnSpc>
                <a:spcPts val="2200"/>
              </a:lnSpc>
              <a:tabLst>
                <a:tab pos="297815" algn="l"/>
                <a:tab pos="298450" algn="l"/>
              </a:tabLst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4" name="object 3">
            <a:extLst>
              <a:ext uri="{FF2B5EF4-FFF2-40B4-BE49-F238E27FC236}">
                <a16:creationId xmlns:a16="http://schemas.microsoft.com/office/drawing/2014/main" id="{7592B41D-8108-4C08-8CEF-D75CC6D59AC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0400" y="209928"/>
            <a:ext cx="1815083" cy="6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7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DB248E-1462-400D-AC88-00ACA5FCBE21}"/>
              </a:ext>
            </a:extLst>
          </p:cNvPr>
          <p:cNvSpPr txBox="1"/>
          <p:nvPr/>
        </p:nvSpPr>
        <p:spPr>
          <a:xfrm>
            <a:off x="556491" y="3505200"/>
            <a:ext cx="8031018" cy="281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for the User: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investment costs than available conventional Battery solutions</a:t>
            </a:r>
          </a:p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Horizontal preparation, so Measuring with laser projection  also possible for accurate quality checks</a:t>
            </a:r>
          </a:p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battery casting platforms can also be used without the  Battery as a replacement for a separate Tilting table</a:t>
            </a:r>
          </a:p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of both side Smooth (No Plaster) surfaces Element</a:t>
            </a:r>
          </a:p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of Efficient heating system</a:t>
            </a:r>
          </a:p>
          <a:p>
            <a:pPr marL="514350" marR="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Reduction of production costs</a:t>
            </a: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BA4DFFE7-DA63-4BD6-98CA-DD232474A26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5576" y="79941"/>
            <a:ext cx="1815083" cy="672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9BCCA-276B-4028-B27B-D55F9908B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88" y="1143000"/>
            <a:ext cx="3218411" cy="23045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DD63D3-3828-4D42-BF18-4C35D6E226B3}"/>
              </a:ext>
            </a:extLst>
          </p:cNvPr>
          <p:cNvSpPr txBox="1"/>
          <p:nvPr/>
        </p:nvSpPr>
        <p:spPr>
          <a:xfrm>
            <a:off x="307110" y="1085380"/>
            <a:ext cx="4572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MULTIPURPOSE CASTING BED</a:t>
            </a: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 </a:t>
            </a:r>
            <a:r>
              <a:rPr lang="en-US" sz="1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flexible to use as TILTING TABLE and BATTERY MOLD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B3DCF-7A65-4128-AF6B-8F1E7CF0613A}"/>
              </a:ext>
            </a:extLst>
          </p:cNvPr>
          <p:cNvSpPr txBox="1"/>
          <p:nvPr/>
        </p:nvSpPr>
        <p:spPr>
          <a:xfrm>
            <a:off x="556491" y="2295290"/>
            <a:ext cx="48006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Suitable for Production of Energy Efficient  Insulated Sandwich Wall Panels at site or Factory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7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373EF37E-BDB1-4BED-A956-8C4C9E0635F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5576" y="79941"/>
            <a:ext cx="1815083" cy="672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5CC614-075A-42ED-B2F8-DA3E3CD3C666}"/>
              </a:ext>
            </a:extLst>
          </p:cNvPr>
          <p:cNvSpPr txBox="1"/>
          <p:nvPr/>
        </p:nvSpPr>
        <p:spPr>
          <a:xfrm>
            <a:off x="609600" y="784351"/>
            <a:ext cx="510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5" dirty="0">
                <a:solidFill>
                  <a:srgbClr val="0070C0"/>
                </a:solidFill>
                <a:latin typeface="Calibri"/>
                <a:cs typeface="Calibri"/>
                <a:hlinkClick r:id="rId3" action="ppaction://hlinkfile"/>
              </a:rPr>
              <a:t>3</a:t>
            </a:r>
            <a:r>
              <a:rPr lang="en-US" sz="1800" b="1" spc="-15" dirty="0">
                <a:solidFill>
                  <a:srgbClr val="0070C0"/>
                </a:solidFill>
                <a:latin typeface="Calibri"/>
                <a:cs typeface="Calibri"/>
                <a:hlinkClick r:id="rId3" action="ppaction://hlinkfile"/>
              </a:rPr>
              <a:t> </a:t>
            </a:r>
            <a:r>
              <a:rPr lang="en-US" sz="1800" b="1" spc="-5" dirty="0">
                <a:solidFill>
                  <a:srgbClr val="0070C0"/>
                </a:solidFill>
                <a:latin typeface="Calibri"/>
                <a:cs typeface="Calibri"/>
                <a:hlinkClick r:id="rId3" action="ppaction://hlinkfile"/>
              </a:rPr>
              <a:t>D</a:t>
            </a:r>
            <a:r>
              <a:rPr lang="en-US" sz="1800" b="1" spc="-10" dirty="0">
                <a:solidFill>
                  <a:srgbClr val="0070C0"/>
                </a:solidFill>
                <a:latin typeface="Calibri"/>
                <a:cs typeface="Calibri"/>
                <a:hlinkClick r:id="rId3" action="ppaction://hlinkfile"/>
              </a:rPr>
              <a:t> </a:t>
            </a:r>
            <a:r>
              <a:rPr lang="en-US" sz="1800" b="1" spc="-40" dirty="0">
                <a:solidFill>
                  <a:srgbClr val="0070C0"/>
                </a:solidFill>
                <a:latin typeface="Calibri"/>
                <a:cs typeface="Calibri"/>
                <a:hlinkClick r:id="rId3" action="ppaction://hlinkfile"/>
              </a:rPr>
              <a:t>VOLUME</a:t>
            </a:r>
            <a:r>
              <a:rPr lang="en-US" sz="1800" b="1" spc="40" dirty="0">
                <a:solidFill>
                  <a:srgbClr val="0070C0"/>
                </a:solidFill>
                <a:latin typeface="Calibri"/>
                <a:cs typeface="Calibri"/>
                <a:hlinkClick r:id="rId3" action="ppaction://hlinkfile"/>
              </a:rPr>
              <a:t> POD </a:t>
            </a:r>
            <a:r>
              <a:rPr lang="en-US" sz="1800" b="1" spc="-15" dirty="0">
                <a:solidFill>
                  <a:srgbClr val="0070C0"/>
                </a:solidFill>
                <a:latin typeface="Calibri"/>
                <a:cs typeface="Calibri"/>
                <a:hlinkClick r:id="rId3" action="ppaction://hlinkfile"/>
              </a:rPr>
              <a:t>MOLDS ( Bottom Slab Casting)</a:t>
            </a:r>
            <a:endParaRPr lang="en-US" dirty="0"/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065B7403-9A04-4071-8946-F0144B1B0F3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267691"/>
            <a:ext cx="3829050" cy="2247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F2795E-47BC-489D-9B63-EFE486E41A34}"/>
              </a:ext>
            </a:extLst>
          </p:cNvPr>
          <p:cNvSpPr txBox="1"/>
          <p:nvPr/>
        </p:nvSpPr>
        <p:spPr>
          <a:xfrm>
            <a:off x="381000" y="3515299"/>
            <a:ext cx="8386618" cy="3135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sz="1600" b="1" spc="-65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lang="en-US" sz="1600" b="1" spc="18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achieve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a high production </a:t>
            </a:r>
            <a:r>
              <a:rPr lang="en-US" sz="1600" b="1" spc="-15" dirty="0">
                <a:solidFill>
                  <a:srgbClr val="0070C0"/>
                </a:solidFill>
                <a:latin typeface="Calibri"/>
                <a:cs typeface="Calibri"/>
              </a:rPr>
              <a:t>target of concrete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pods in a </a:t>
            </a:r>
            <a:r>
              <a:rPr lang="en-US" sz="1600" b="1" spc="-35" dirty="0">
                <a:solidFill>
                  <a:srgbClr val="0070C0"/>
                </a:solidFill>
                <a:latin typeface="Calibri"/>
                <a:cs typeface="Calibri"/>
              </a:rPr>
              <a:t>day ( say 2 cycles per day),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after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considering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various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types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of form works, it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 is highly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recommended to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use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bottom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slab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casting </a:t>
            </a:r>
            <a:r>
              <a:rPr lang="en-US" sz="1600" b="1" spc="-15" dirty="0">
                <a:solidFill>
                  <a:srgbClr val="0070C0"/>
                </a:solidFill>
                <a:latin typeface="Calibri"/>
                <a:cs typeface="Calibri"/>
              </a:rPr>
              <a:t>system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and move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the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bottom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base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frame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along with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green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concrete element </a:t>
            </a:r>
            <a:r>
              <a:rPr lang="en-US" sz="1600" b="1" spc="-15" dirty="0">
                <a:solidFill>
                  <a:srgbClr val="0070C0"/>
                </a:solidFill>
                <a:latin typeface="Calibri"/>
                <a:cs typeface="Calibri"/>
              </a:rPr>
              <a:t>for steam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curing without hooking the </a:t>
            </a:r>
            <a:r>
              <a:rPr lang="en-US" sz="1600" b="1" spc="-15" dirty="0">
                <a:solidFill>
                  <a:srgbClr val="0070C0"/>
                </a:solidFill>
                <a:latin typeface="Calibri"/>
                <a:cs typeface="Calibri"/>
              </a:rPr>
              <a:t>concrete </a:t>
            </a:r>
            <a:r>
              <a:rPr lang="en-US" sz="1600" b="1" dirty="0">
                <a:solidFill>
                  <a:srgbClr val="0070C0"/>
                </a:solidFill>
                <a:latin typeface="Calibri"/>
                <a:cs typeface="Calibri"/>
              </a:rPr>
              <a:t>POD till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it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attains maximum desired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design </a:t>
            </a:r>
            <a:r>
              <a:rPr lang="en-US" sz="1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strength</a:t>
            </a:r>
            <a:r>
              <a:rPr lang="en-US" sz="1600" b="1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which can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be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 erected</a:t>
            </a:r>
            <a:r>
              <a:rPr lang="en-US" sz="1600" b="1" spc="-5" dirty="0">
                <a:solidFill>
                  <a:srgbClr val="0070C0"/>
                </a:solidFill>
                <a:latin typeface="Calibri"/>
                <a:cs typeface="Calibri"/>
              </a:rPr>
              <a:t> in</a:t>
            </a:r>
            <a:r>
              <a:rPr lang="en-US" sz="1600" b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project</a:t>
            </a:r>
            <a:r>
              <a:rPr lang="en-US" sz="1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1600" b="1" spc="-10" dirty="0">
                <a:solidFill>
                  <a:srgbClr val="0070C0"/>
                </a:solidFill>
                <a:latin typeface="Calibri"/>
                <a:cs typeface="Calibri"/>
              </a:rPr>
              <a:t>site</a:t>
            </a:r>
            <a:r>
              <a:rPr lang="en-US" sz="1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1600" b="1" spc="-20" dirty="0">
                <a:solidFill>
                  <a:srgbClr val="0070C0"/>
                </a:solidFill>
                <a:latin typeface="Calibri"/>
                <a:cs typeface="Calibri"/>
              </a:rPr>
              <a:t>directly.</a:t>
            </a:r>
            <a:endParaRPr lang="en-US" sz="1600" dirty="0">
              <a:solidFill>
                <a:srgbClr val="0070C0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lang="en-US" sz="1400" dirty="0">
              <a:latin typeface="Calibri"/>
              <a:cs typeface="Calibri"/>
            </a:endParaRPr>
          </a:p>
          <a:p>
            <a:pPr marL="298450" indent="-286385" algn="just">
              <a:lnSpc>
                <a:spcPts val="210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1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5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12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en-US" sz="12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en-US" sz="12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US" sz="12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2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r>
              <a:rPr lang="en-US" sz="1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en-US" sz="12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en-US" sz="12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en-US" sz="12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chances</a:t>
            </a:r>
            <a:r>
              <a:rPr lang="en-US" sz="12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2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wastage /corner</a:t>
            </a:r>
            <a:r>
              <a:rPr lang="en-US"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damages.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080" indent="-285750" algn="just">
              <a:lnSpc>
                <a:spcPts val="210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1200" b="1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1200" b="1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sz="1200" b="1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200" b="1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avoiding</a:t>
            </a:r>
            <a:r>
              <a:rPr lang="en-US" sz="1200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200" b="1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1200" b="1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1200" b="1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en-US" sz="1200" b="1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en-US" sz="1200" b="1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r>
              <a:rPr lang="en-US" sz="1200" b="1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200" b="1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n-US" sz="1200" b="1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200" b="1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200" b="1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hooking</a:t>
            </a:r>
            <a:r>
              <a:rPr lang="en-US" sz="1200" b="1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200" b="1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sz="1200" b="1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en-US" sz="1200" b="1" spc="-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en-US" sz="12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en-US" sz="1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mix</a:t>
            </a:r>
            <a:r>
              <a:rPr lang="en-US" sz="1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US" sz="12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5" dirty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US"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sz="1200" b="1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situ</a:t>
            </a:r>
            <a:r>
              <a:rPr lang="en-US" sz="1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r>
              <a:rPr lang="en-US" sz="1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1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1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adopted</a:t>
            </a:r>
            <a:r>
              <a:rPr lang="en-US" sz="12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1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considerable</a:t>
            </a:r>
            <a:r>
              <a:rPr lang="en-US" sz="12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n-US" sz="1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 concrete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350" indent="-285750" algn="just">
              <a:lnSpc>
                <a:spcPts val="210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castings</a:t>
            </a:r>
            <a:r>
              <a:rPr lang="en-US" sz="1200" b="1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200" b="1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cycle </a:t>
            </a:r>
            <a:r>
              <a:rPr lang="en-US" sz="1200" b="1" spc="-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200" b="1" spc="10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- 12</a:t>
            </a:r>
            <a:r>
              <a:rPr lang="en-US" sz="1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hours achievable 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5">
            <a:extLst>
              <a:ext uri="{FF2B5EF4-FFF2-40B4-BE49-F238E27FC236}">
                <a16:creationId xmlns:a16="http://schemas.microsoft.com/office/drawing/2014/main" id="{C5804CCA-44D0-4313-96DC-9F79D0D7BAF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482896"/>
            <a:ext cx="4876800" cy="2618627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8FC4E886-E9E6-42C4-A706-54D7B1BE3F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5576" y="52232"/>
            <a:ext cx="1815083" cy="672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6B0DA7-1A1C-4E80-AFC4-02105B954D62}"/>
              </a:ext>
            </a:extLst>
          </p:cNvPr>
          <p:cNvSpPr txBox="1"/>
          <p:nvPr/>
        </p:nvSpPr>
        <p:spPr>
          <a:xfrm>
            <a:off x="457200" y="4284735"/>
            <a:ext cx="7438736" cy="173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for the User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Assured Repetitive High mechanized production Cycles –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minimum per day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Mechanized Process with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labor dependence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vibration-optimized design ensures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optimum compaction  and the best surface finish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60A10-E696-4CC8-BA0A-831F9304D239}"/>
              </a:ext>
            </a:extLst>
          </p:cNvPr>
          <p:cNvSpPr txBox="1"/>
          <p:nvPr/>
        </p:nvSpPr>
        <p:spPr>
          <a:xfrm>
            <a:off x="304800" y="786158"/>
            <a:ext cx="4572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HIGH PRODUCTION – SHUTTLE TYPE BATTERY MOLD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2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925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“ ENGINEERED TO EXCEL TECHNOLOGY TO PERFORM”</vt:lpstr>
      <vt:lpstr>Buildmate Project Pvt Ltd</vt:lpstr>
      <vt:lpstr>PowerPoint Presentation</vt:lpstr>
      <vt:lpstr>PRECAST Product Range  &amp; 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Maninder Singh</dc:creator>
  <cp:lastModifiedBy>Maninder Singh</cp:lastModifiedBy>
  <cp:revision>25</cp:revision>
  <dcterms:created xsi:type="dcterms:W3CDTF">2021-07-20T13:12:06Z</dcterms:created>
  <dcterms:modified xsi:type="dcterms:W3CDTF">2021-11-29T08:02:47Z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2021-06-23T00:00:00Z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2021-07-20T00:00:00Z</vt:filetime>
  </property>
</Properties>
</file>